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333" r:id="rId2"/>
    <p:sldId id="756" r:id="rId3"/>
    <p:sldId id="754" r:id="rId4"/>
    <p:sldId id="751" r:id="rId5"/>
    <p:sldId id="752" r:id="rId6"/>
    <p:sldId id="757" r:id="rId7"/>
    <p:sldId id="758" r:id="rId8"/>
    <p:sldId id="759" r:id="rId9"/>
    <p:sldId id="760" r:id="rId10"/>
    <p:sldId id="761" r:id="rId11"/>
    <p:sldId id="762" r:id="rId12"/>
    <p:sldId id="763" r:id="rId13"/>
    <p:sldId id="764" r:id="rId14"/>
    <p:sldId id="765" r:id="rId15"/>
    <p:sldId id="740" r:id="rId16"/>
    <p:sldId id="724" r:id="rId17"/>
    <p:sldId id="737" r:id="rId18"/>
    <p:sldId id="738" r:id="rId19"/>
    <p:sldId id="739" r:id="rId20"/>
    <p:sldId id="729" r:id="rId21"/>
    <p:sldId id="766" r:id="rId22"/>
    <p:sldId id="730" r:id="rId23"/>
    <p:sldId id="735" r:id="rId24"/>
    <p:sldId id="731" r:id="rId25"/>
    <p:sldId id="753" r:id="rId26"/>
    <p:sldId id="734" r:id="rId27"/>
    <p:sldId id="733" r:id="rId28"/>
    <p:sldId id="745" r:id="rId29"/>
    <p:sldId id="746" r:id="rId30"/>
    <p:sldId id="747" r:id="rId31"/>
    <p:sldId id="743" r:id="rId32"/>
    <p:sldId id="742" r:id="rId33"/>
    <p:sldId id="744" r:id="rId34"/>
    <p:sldId id="748" r:id="rId35"/>
    <p:sldId id="749" r:id="rId36"/>
    <p:sldId id="755"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64"/>
    <p:restoredTop sz="96327"/>
  </p:normalViewPr>
  <p:slideViewPr>
    <p:cSldViewPr snapToGrid="0">
      <p:cViewPr varScale="1">
        <p:scale>
          <a:sx n="83" d="100"/>
          <a:sy n="83" d="100"/>
        </p:scale>
        <p:origin x="208" y="1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9A7309-5A15-BB48-9A85-09A126718EA1}" type="datetimeFigureOut">
              <a:rPr lang="en-US" smtClean="0"/>
              <a:t>11/16/22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4BCF6A-E696-D446-88A2-0E2D0E138921}" type="slidenum">
              <a:rPr lang="en-US" smtClean="0"/>
              <a:t>‹#›</a:t>
            </a:fld>
            <a:endParaRPr lang="en-US"/>
          </a:p>
        </p:txBody>
      </p:sp>
    </p:spTree>
    <p:extLst>
      <p:ext uri="{BB962C8B-B14F-4D97-AF65-F5344CB8AC3E}">
        <p14:creationId xmlns:p14="http://schemas.microsoft.com/office/powerpoint/2010/main" val="4112457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85D8BB3-5E73-4824-A2E4-664754F6DB32}" type="slidenum">
              <a:rPr lang="en-US" smtClean="0"/>
              <a:pPr>
                <a:defRPr/>
              </a:pPr>
              <a:t>4</a:t>
            </a:fld>
            <a:endParaRPr lang="en-US"/>
          </a:p>
        </p:txBody>
      </p:sp>
    </p:spTree>
    <p:extLst>
      <p:ext uri="{BB962C8B-B14F-4D97-AF65-F5344CB8AC3E}">
        <p14:creationId xmlns:p14="http://schemas.microsoft.com/office/powerpoint/2010/main" val="4087629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85D8BB3-5E73-4824-A2E4-664754F6DB32}" type="slidenum">
              <a:rPr lang="en-US" smtClean="0"/>
              <a:pPr>
                <a:defRPr/>
              </a:pPr>
              <a:t>23</a:t>
            </a:fld>
            <a:endParaRPr lang="en-US"/>
          </a:p>
        </p:txBody>
      </p:sp>
    </p:spTree>
    <p:extLst>
      <p:ext uri="{BB962C8B-B14F-4D97-AF65-F5344CB8AC3E}">
        <p14:creationId xmlns:p14="http://schemas.microsoft.com/office/powerpoint/2010/main" val="139261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485D8BB3-5E73-4824-A2E4-664754F6DB32}" type="slidenum">
              <a:rPr lang="en-US" smtClean="0"/>
              <a:pPr>
                <a:defRPr/>
              </a:pPr>
              <a:t>24</a:t>
            </a:fld>
            <a:endParaRPr lang="en-US"/>
          </a:p>
        </p:txBody>
      </p:sp>
    </p:spTree>
    <p:extLst>
      <p:ext uri="{BB962C8B-B14F-4D97-AF65-F5344CB8AC3E}">
        <p14:creationId xmlns:p14="http://schemas.microsoft.com/office/powerpoint/2010/main" val="843101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85D8BB3-5E73-4824-A2E4-664754F6DB32}" type="slidenum">
              <a:rPr lang="en-US" smtClean="0"/>
              <a:pPr>
                <a:defRPr/>
              </a:pPr>
              <a:t>25</a:t>
            </a:fld>
            <a:endParaRPr lang="en-US"/>
          </a:p>
        </p:txBody>
      </p:sp>
    </p:spTree>
    <p:extLst>
      <p:ext uri="{BB962C8B-B14F-4D97-AF65-F5344CB8AC3E}">
        <p14:creationId xmlns:p14="http://schemas.microsoft.com/office/powerpoint/2010/main" val="571948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85D8BB3-5E73-4824-A2E4-664754F6DB32}" type="slidenum">
              <a:rPr lang="en-US" smtClean="0"/>
              <a:pPr>
                <a:defRPr/>
              </a:pPr>
              <a:t>26</a:t>
            </a:fld>
            <a:endParaRPr lang="en-US"/>
          </a:p>
        </p:txBody>
      </p:sp>
    </p:spTree>
    <p:extLst>
      <p:ext uri="{BB962C8B-B14F-4D97-AF65-F5344CB8AC3E}">
        <p14:creationId xmlns:p14="http://schemas.microsoft.com/office/powerpoint/2010/main" val="3960028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85D8BB3-5E73-4824-A2E4-664754F6DB32}" type="slidenum">
              <a:rPr lang="en-US" smtClean="0"/>
              <a:pPr>
                <a:defRPr/>
              </a:pPr>
              <a:t>27</a:t>
            </a:fld>
            <a:endParaRPr lang="en-US"/>
          </a:p>
        </p:txBody>
      </p:sp>
    </p:spTree>
    <p:extLst>
      <p:ext uri="{BB962C8B-B14F-4D97-AF65-F5344CB8AC3E}">
        <p14:creationId xmlns:p14="http://schemas.microsoft.com/office/powerpoint/2010/main" val="3496347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485D8BB3-5E73-4824-A2E4-664754F6DB32}" type="slidenum">
              <a:rPr lang="en-US" smtClean="0"/>
              <a:pPr>
                <a:defRPr/>
              </a:pPr>
              <a:t>28</a:t>
            </a:fld>
            <a:endParaRPr lang="en-US"/>
          </a:p>
        </p:txBody>
      </p:sp>
    </p:spTree>
    <p:extLst>
      <p:ext uri="{BB962C8B-B14F-4D97-AF65-F5344CB8AC3E}">
        <p14:creationId xmlns:p14="http://schemas.microsoft.com/office/powerpoint/2010/main" val="34934495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85D8BB3-5E73-4824-A2E4-664754F6DB32}" type="slidenum">
              <a:rPr lang="en-US" smtClean="0"/>
              <a:pPr>
                <a:defRPr/>
              </a:pPr>
              <a:t>29</a:t>
            </a:fld>
            <a:endParaRPr lang="en-US"/>
          </a:p>
        </p:txBody>
      </p:sp>
    </p:spTree>
    <p:extLst>
      <p:ext uri="{BB962C8B-B14F-4D97-AF65-F5344CB8AC3E}">
        <p14:creationId xmlns:p14="http://schemas.microsoft.com/office/powerpoint/2010/main" val="1767886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85D8BB3-5E73-4824-A2E4-664754F6DB32}" type="slidenum">
              <a:rPr lang="en-US" smtClean="0"/>
              <a:pPr>
                <a:defRPr/>
              </a:pPr>
              <a:t>30</a:t>
            </a:fld>
            <a:endParaRPr lang="en-US"/>
          </a:p>
        </p:txBody>
      </p:sp>
    </p:spTree>
    <p:extLst>
      <p:ext uri="{BB962C8B-B14F-4D97-AF65-F5344CB8AC3E}">
        <p14:creationId xmlns:p14="http://schemas.microsoft.com/office/powerpoint/2010/main" val="15282903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85D8BB3-5E73-4824-A2E4-664754F6DB32}" type="slidenum">
              <a:rPr lang="en-US" smtClean="0"/>
              <a:pPr>
                <a:defRPr/>
              </a:pPr>
              <a:t>31</a:t>
            </a:fld>
            <a:endParaRPr lang="en-US"/>
          </a:p>
        </p:txBody>
      </p:sp>
    </p:spTree>
    <p:extLst>
      <p:ext uri="{BB962C8B-B14F-4D97-AF65-F5344CB8AC3E}">
        <p14:creationId xmlns:p14="http://schemas.microsoft.com/office/powerpoint/2010/main" val="36389395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85D8BB3-5E73-4824-A2E4-664754F6DB32}" type="slidenum">
              <a:rPr lang="en-US" smtClean="0"/>
              <a:pPr>
                <a:defRPr/>
              </a:pPr>
              <a:t>32</a:t>
            </a:fld>
            <a:endParaRPr lang="en-US"/>
          </a:p>
        </p:txBody>
      </p:sp>
    </p:spTree>
    <p:extLst>
      <p:ext uri="{BB962C8B-B14F-4D97-AF65-F5344CB8AC3E}">
        <p14:creationId xmlns:p14="http://schemas.microsoft.com/office/powerpoint/2010/main" val="3408063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485D8BB3-5E73-4824-A2E4-664754F6DB32}" type="slidenum">
              <a:rPr lang="en-US" smtClean="0"/>
              <a:pPr>
                <a:defRPr/>
              </a:pPr>
              <a:t>5</a:t>
            </a:fld>
            <a:endParaRPr lang="en-US"/>
          </a:p>
        </p:txBody>
      </p:sp>
    </p:spTree>
    <p:extLst>
      <p:ext uri="{BB962C8B-B14F-4D97-AF65-F5344CB8AC3E}">
        <p14:creationId xmlns:p14="http://schemas.microsoft.com/office/powerpoint/2010/main" val="26813414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85D8BB3-5E73-4824-A2E4-664754F6DB32}" type="slidenum">
              <a:rPr lang="en-US" smtClean="0"/>
              <a:pPr>
                <a:defRPr/>
              </a:pPr>
              <a:t>33</a:t>
            </a:fld>
            <a:endParaRPr lang="en-US"/>
          </a:p>
        </p:txBody>
      </p:sp>
    </p:spTree>
    <p:extLst>
      <p:ext uri="{BB962C8B-B14F-4D97-AF65-F5344CB8AC3E}">
        <p14:creationId xmlns:p14="http://schemas.microsoft.com/office/powerpoint/2010/main" val="36701650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85D8BB3-5E73-4824-A2E4-664754F6DB32}" type="slidenum">
              <a:rPr lang="en-US" smtClean="0"/>
              <a:pPr>
                <a:defRPr/>
              </a:pPr>
              <a:t>34</a:t>
            </a:fld>
            <a:endParaRPr lang="en-US"/>
          </a:p>
        </p:txBody>
      </p:sp>
    </p:spTree>
    <p:extLst>
      <p:ext uri="{BB962C8B-B14F-4D97-AF65-F5344CB8AC3E}">
        <p14:creationId xmlns:p14="http://schemas.microsoft.com/office/powerpoint/2010/main" val="127013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85D8BB3-5E73-4824-A2E4-664754F6DB32}" type="slidenum">
              <a:rPr lang="en-US" smtClean="0"/>
              <a:pPr>
                <a:defRPr/>
              </a:pPr>
              <a:t>35</a:t>
            </a:fld>
            <a:endParaRPr lang="en-US"/>
          </a:p>
        </p:txBody>
      </p:sp>
    </p:spTree>
    <p:extLst>
      <p:ext uri="{BB962C8B-B14F-4D97-AF65-F5344CB8AC3E}">
        <p14:creationId xmlns:p14="http://schemas.microsoft.com/office/powerpoint/2010/main" val="13773080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85D8BB3-5E73-4824-A2E4-664754F6DB32}" type="slidenum">
              <a:rPr lang="en-US" smtClean="0"/>
              <a:pPr>
                <a:defRPr/>
              </a:pPr>
              <a:t>36</a:t>
            </a:fld>
            <a:endParaRPr lang="en-US"/>
          </a:p>
        </p:txBody>
      </p:sp>
    </p:spTree>
    <p:extLst>
      <p:ext uri="{BB962C8B-B14F-4D97-AF65-F5344CB8AC3E}">
        <p14:creationId xmlns:p14="http://schemas.microsoft.com/office/powerpoint/2010/main" val="3258713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85D8BB3-5E73-4824-A2E4-664754F6DB32}" type="slidenum">
              <a:rPr lang="en-US" smtClean="0"/>
              <a:pPr>
                <a:defRPr/>
              </a:pPr>
              <a:t>15</a:t>
            </a:fld>
            <a:endParaRPr lang="en-US"/>
          </a:p>
        </p:txBody>
      </p:sp>
    </p:spTree>
    <p:extLst>
      <p:ext uri="{BB962C8B-B14F-4D97-AF65-F5344CB8AC3E}">
        <p14:creationId xmlns:p14="http://schemas.microsoft.com/office/powerpoint/2010/main" val="1274441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85D8BB3-5E73-4824-A2E4-664754F6DB32}" type="slidenum">
              <a:rPr lang="en-US" smtClean="0"/>
              <a:pPr>
                <a:defRPr/>
              </a:pPr>
              <a:t>16</a:t>
            </a:fld>
            <a:endParaRPr lang="en-US"/>
          </a:p>
        </p:txBody>
      </p:sp>
    </p:spTree>
    <p:extLst>
      <p:ext uri="{BB962C8B-B14F-4D97-AF65-F5344CB8AC3E}">
        <p14:creationId xmlns:p14="http://schemas.microsoft.com/office/powerpoint/2010/main" val="3216064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85D8BB3-5E73-4824-A2E4-664754F6DB32}" type="slidenum">
              <a:rPr lang="en-US" smtClean="0"/>
              <a:pPr>
                <a:defRPr/>
              </a:pPr>
              <a:t>17</a:t>
            </a:fld>
            <a:endParaRPr lang="en-US"/>
          </a:p>
        </p:txBody>
      </p:sp>
    </p:spTree>
    <p:extLst>
      <p:ext uri="{BB962C8B-B14F-4D97-AF65-F5344CB8AC3E}">
        <p14:creationId xmlns:p14="http://schemas.microsoft.com/office/powerpoint/2010/main" val="94937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85D8BB3-5E73-4824-A2E4-664754F6DB32}" type="slidenum">
              <a:rPr lang="en-US" smtClean="0"/>
              <a:pPr>
                <a:defRPr/>
              </a:pPr>
              <a:t>18</a:t>
            </a:fld>
            <a:endParaRPr lang="en-US"/>
          </a:p>
        </p:txBody>
      </p:sp>
    </p:spTree>
    <p:extLst>
      <p:ext uri="{BB962C8B-B14F-4D97-AF65-F5344CB8AC3E}">
        <p14:creationId xmlns:p14="http://schemas.microsoft.com/office/powerpoint/2010/main" val="2666534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485D8BB3-5E73-4824-A2E4-664754F6DB32}" type="slidenum">
              <a:rPr lang="en-US" smtClean="0"/>
              <a:pPr>
                <a:defRPr/>
              </a:pPr>
              <a:t>19</a:t>
            </a:fld>
            <a:endParaRPr lang="en-US"/>
          </a:p>
        </p:txBody>
      </p:sp>
    </p:spTree>
    <p:extLst>
      <p:ext uri="{BB962C8B-B14F-4D97-AF65-F5344CB8AC3E}">
        <p14:creationId xmlns:p14="http://schemas.microsoft.com/office/powerpoint/2010/main" val="222115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85D8BB3-5E73-4824-A2E4-664754F6DB32}" type="slidenum">
              <a:rPr lang="en-US" smtClean="0"/>
              <a:pPr>
                <a:defRPr/>
              </a:pPr>
              <a:t>20</a:t>
            </a:fld>
            <a:endParaRPr lang="en-US"/>
          </a:p>
        </p:txBody>
      </p:sp>
    </p:spTree>
    <p:extLst>
      <p:ext uri="{BB962C8B-B14F-4D97-AF65-F5344CB8AC3E}">
        <p14:creationId xmlns:p14="http://schemas.microsoft.com/office/powerpoint/2010/main" val="729728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485D8BB3-5E73-4824-A2E4-664754F6DB32}" type="slidenum">
              <a:rPr lang="en-US" smtClean="0"/>
              <a:pPr>
                <a:defRPr/>
              </a:pPr>
              <a:t>22</a:t>
            </a:fld>
            <a:endParaRPr lang="en-US"/>
          </a:p>
        </p:txBody>
      </p:sp>
    </p:spTree>
    <p:extLst>
      <p:ext uri="{BB962C8B-B14F-4D97-AF65-F5344CB8AC3E}">
        <p14:creationId xmlns:p14="http://schemas.microsoft.com/office/powerpoint/2010/main" val="396053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D3D11-263F-779D-72B9-A61EFB3A4D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FAD2ACB-9379-4996-38C7-92C533B75C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2F6699B-B53C-632C-3072-BE04357BD67C}"/>
              </a:ext>
            </a:extLst>
          </p:cNvPr>
          <p:cNvSpPr>
            <a:spLocks noGrp="1"/>
          </p:cNvSpPr>
          <p:nvPr>
            <p:ph type="dt" sz="half" idx="10"/>
          </p:nvPr>
        </p:nvSpPr>
        <p:spPr/>
        <p:txBody>
          <a:bodyPr/>
          <a:lstStyle/>
          <a:p>
            <a:fld id="{7820EB60-90A7-C24B-B0BF-3B53ED34CADA}" type="datetimeFigureOut">
              <a:rPr lang="en-US" smtClean="0"/>
              <a:t>11/16/22</a:t>
            </a:fld>
            <a:endParaRPr lang="en-US"/>
          </a:p>
        </p:txBody>
      </p:sp>
      <p:sp>
        <p:nvSpPr>
          <p:cNvPr id="5" name="Footer Placeholder 4">
            <a:extLst>
              <a:ext uri="{FF2B5EF4-FFF2-40B4-BE49-F238E27FC236}">
                <a16:creationId xmlns:a16="http://schemas.microsoft.com/office/drawing/2014/main" id="{F65ED46E-5E5E-7995-56B0-BB3AF46687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2A927B-BCBA-FCFB-89BD-BA2251C3BDD5}"/>
              </a:ext>
            </a:extLst>
          </p:cNvPr>
          <p:cNvSpPr>
            <a:spLocks noGrp="1"/>
          </p:cNvSpPr>
          <p:nvPr>
            <p:ph type="sldNum" sz="quarter" idx="12"/>
          </p:nvPr>
        </p:nvSpPr>
        <p:spPr/>
        <p:txBody>
          <a:bodyPr/>
          <a:lstStyle/>
          <a:p>
            <a:fld id="{FB8F7744-433B-F34F-ABFF-D13BD70A3A2E}" type="slidenum">
              <a:rPr lang="en-US" smtClean="0"/>
              <a:t>‹#›</a:t>
            </a:fld>
            <a:endParaRPr lang="en-US"/>
          </a:p>
        </p:txBody>
      </p:sp>
    </p:spTree>
    <p:extLst>
      <p:ext uri="{BB962C8B-B14F-4D97-AF65-F5344CB8AC3E}">
        <p14:creationId xmlns:p14="http://schemas.microsoft.com/office/powerpoint/2010/main" val="2391230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0F905-87D7-E139-6452-43B7058C38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C4FCB9F-6500-8485-E605-CE95B29093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28BC8A-53D1-1B63-DCC9-AE645DE9F231}"/>
              </a:ext>
            </a:extLst>
          </p:cNvPr>
          <p:cNvSpPr>
            <a:spLocks noGrp="1"/>
          </p:cNvSpPr>
          <p:nvPr>
            <p:ph type="dt" sz="half" idx="10"/>
          </p:nvPr>
        </p:nvSpPr>
        <p:spPr/>
        <p:txBody>
          <a:bodyPr/>
          <a:lstStyle/>
          <a:p>
            <a:fld id="{7820EB60-90A7-C24B-B0BF-3B53ED34CADA}" type="datetimeFigureOut">
              <a:rPr lang="en-US" smtClean="0"/>
              <a:t>11/16/22</a:t>
            </a:fld>
            <a:endParaRPr lang="en-US"/>
          </a:p>
        </p:txBody>
      </p:sp>
      <p:sp>
        <p:nvSpPr>
          <p:cNvPr id="5" name="Footer Placeholder 4">
            <a:extLst>
              <a:ext uri="{FF2B5EF4-FFF2-40B4-BE49-F238E27FC236}">
                <a16:creationId xmlns:a16="http://schemas.microsoft.com/office/drawing/2014/main" id="{D8CED5E0-6436-6501-E21E-B50068684E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3B7006-72CC-011E-8B00-3870FAECC356}"/>
              </a:ext>
            </a:extLst>
          </p:cNvPr>
          <p:cNvSpPr>
            <a:spLocks noGrp="1"/>
          </p:cNvSpPr>
          <p:nvPr>
            <p:ph type="sldNum" sz="quarter" idx="12"/>
          </p:nvPr>
        </p:nvSpPr>
        <p:spPr/>
        <p:txBody>
          <a:bodyPr/>
          <a:lstStyle/>
          <a:p>
            <a:fld id="{FB8F7744-433B-F34F-ABFF-D13BD70A3A2E}" type="slidenum">
              <a:rPr lang="en-US" smtClean="0"/>
              <a:t>‹#›</a:t>
            </a:fld>
            <a:endParaRPr lang="en-US"/>
          </a:p>
        </p:txBody>
      </p:sp>
    </p:spTree>
    <p:extLst>
      <p:ext uri="{BB962C8B-B14F-4D97-AF65-F5344CB8AC3E}">
        <p14:creationId xmlns:p14="http://schemas.microsoft.com/office/powerpoint/2010/main" val="2203166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9ECEB8-3ABE-15D7-70E7-68DAFF0A664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F074DC7-CDDE-4E59-AC5A-D80D3AAB0C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EBD710-606A-6B14-9FD0-FB7589499FA9}"/>
              </a:ext>
            </a:extLst>
          </p:cNvPr>
          <p:cNvSpPr>
            <a:spLocks noGrp="1"/>
          </p:cNvSpPr>
          <p:nvPr>
            <p:ph type="dt" sz="half" idx="10"/>
          </p:nvPr>
        </p:nvSpPr>
        <p:spPr/>
        <p:txBody>
          <a:bodyPr/>
          <a:lstStyle/>
          <a:p>
            <a:fld id="{7820EB60-90A7-C24B-B0BF-3B53ED34CADA}" type="datetimeFigureOut">
              <a:rPr lang="en-US" smtClean="0"/>
              <a:t>11/16/22</a:t>
            </a:fld>
            <a:endParaRPr lang="en-US"/>
          </a:p>
        </p:txBody>
      </p:sp>
      <p:sp>
        <p:nvSpPr>
          <p:cNvPr id="5" name="Footer Placeholder 4">
            <a:extLst>
              <a:ext uri="{FF2B5EF4-FFF2-40B4-BE49-F238E27FC236}">
                <a16:creationId xmlns:a16="http://schemas.microsoft.com/office/drawing/2014/main" id="{48D53F82-85DD-DFA0-CB9D-B7FF3E2A90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798702-AA2C-5265-8C97-2ECA8830B623}"/>
              </a:ext>
            </a:extLst>
          </p:cNvPr>
          <p:cNvSpPr>
            <a:spLocks noGrp="1"/>
          </p:cNvSpPr>
          <p:nvPr>
            <p:ph type="sldNum" sz="quarter" idx="12"/>
          </p:nvPr>
        </p:nvSpPr>
        <p:spPr/>
        <p:txBody>
          <a:bodyPr/>
          <a:lstStyle/>
          <a:p>
            <a:fld id="{FB8F7744-433B-F34F-ABFF-D13BD70A3A2E}" type="slidenum">
              <a:rPr lang="en-US" smtClean="0"/>
              <a:t>‹#›</a:t>
            </a:fld>
            <a:endParaRPr lang="en-US"/>
          </a:p>
        </p:txBody>
      </p:sp>
    </p:spTree>
    <p:extLst>
      <p:ext uri="{BB962C8B-B14F-4D97-AF65-F5344CB8AC3E}">
        <p14:creationId xmlns:p14="http://schemas.microsoft.com/office/powerpoint/2010/main" val="1309492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A40B784-3345-4542-904E-4909D009B2E7}"/>
              </a:ext>
            </a:extLst>
          </p:cNvPr>
          <p:cNvPicPr>
            <a:picLocks noChangeAspect="1"/>
          </p:cNvPicPr>
          <p:nvPr userDrawn="1"/>
        </p:nvPicPr>
        <p:blipFill rotWithShape="1">
          <a:blip r:embed="rId2">
            <a:lum bright="70000" contrast="-70000"/>
            <a:alphaModFix amt="49000"/>
            <a:extLst>
              <a:ext uri="{BEBA8EAE-BF5A-486C-A8C5-ECC9F3942E4B}">
                <a14:imgProps xmlns:a14="http://schemas.microsoft.com/office/drawing/2010/main">
                  <a14:imgLayer r:embed="rId3">
                    <a14:imgEffect>
                      <a14:saturation sat="0"/>
                    </a14:imgEffect>
                  </a14:imgLayer>
                </a14:imgProps>
              </a:ext>
            </a:extLst>
          </a:blip>
          <a:srcRect l="-513" t="29723" r="75516" b="32028"/>
          <a:stretch/>
        </p:blipFill>
        <p:spPr>
          <a:xfrm>
            <a:off x="8728365" y="1"/>
            <a:ext cx="3463636" cy="958273"/>
          </a:xfrm>
          <a:prstGeom prst="rect">
            <a:avLst/>
          </a:prstGeom>
        </p:spPr>
      </p:pic>
      <p:cxnSp>
        <p:nvCxnSpPr>
          <p:cNvPr id="32" name="Straight Connector 31">
            <a:extLst>
              <a:ext uri="{FF2B5EF4-FFF2-40B4-BE49-F238E27FC236}">
                <a16:creationId xmlns:a16="http://schemas.microsoft.com/office/drawing/2014/main" id="{7D7CEF2B-2B0E-364F-A88D-9DFBAD26C19A}"/>
              </a:ext>
            </a:extLst>
          </p:cNvPr>
          <p:cNvCxnSpPr/>
          <p:nvPr userDrawn="1"/>
        </p:nvCxnSpPr>
        <p:spPr>
          <a:xfrm>
            <a:off x="2117" y="960334"/>
            <a:ext cx="12189884" cy="1588"/>
          </a:xfrm>
          <a:prstGeom prst="line">
            <a:avLst/>
          </a:prstGeom>
          <a:ln w="12700" cmpd="sng">
            <a:solidFill>
              <a:srgbClr val="190730"/>
            </a:solidFill>
          </a:ln>
          <a:effectLst/>
        </p:spPr>
        <p:style>
          <a:lnRef idx="2">
            <a:schemeClr val="accent1"/>
          </a:lnRef>
          <a:fillRef idx="0">
            <a:schemeClr val="accent1"/>
          </a:fillRef>
          <a:effectRef idx="1">
            <a:schemeClr val="accent1"/>
          </a:effectRef>
          <a:fontRef idx="minor">
            <a:schemeClr val="tx1"/>
          </a:fontRef>
        </p:style>
      </p:cxnSp>
      <p:sp>
        <p:nvSpPr>
          <p:cNvPr id="33" name="Slide Number Placeholder 5">
            <a:extLst>
              <a:ext uri="{FF2B5EF4-FFF2-40B4-BE49-F238E27FC236}">
                <a16:creationId xmlns:a16="http://schemas.microsoft.com/office/drawing/2014/main" id="{F9BCB075-440E-2A4D-B761-189EFD5B846A}"/>
              </a:ext>
            </a:extLst>
          </p:cNvPr>
          <p:cNvSpPr>
            <a:spLocks noGrp="1"/>
          </p:cNvSpPr>
          <p:nvPr>
            <p:ph type="sldNum" sz="quarter" idx="4"/>
          </p:nvPr>
        </p:nvSpPr>
        <p:spPr>
          <a:xfrm>
            <a:off x="9258424" y="6426887"/>
            <a:ext cx="2844800" cy="365125"/>
          </a:xfrm>
          <a:prstGeom prst="rect">
            <a:avLst/>
          </a:prstGeom>
          <a:ln>
            <a:noFill/>
          </a:ln>
        </p:spPr>
        <p:txBody>
          <a:bodyPr/>
          <a:lstStyle>
            <a:lvl1pPr algn="r">
              <a:defRPr sz="1200">
                <a:solidFill>
                  <a:schemeClr val="bg1"/>
                </a:solidFill>
                <a:latin typeface="Calibri" charset="0"/>
                <a:ea typeface="Calibri" charset="0"/>
                <a:cs typeface="Calibri" charset="0"/>
              </a:defRPr>
            </a:lvl1pPr>
          </a:lstStyle>
          <a:p>
            <a:pPr>
              <a:defRPr/>
            </a:pPr>
            <a:fld id="{9807A515-43CD-46FC-8AFA-10142C5E40B3}" type="slidenum">
              <a:rPr lang="en-US" smtClean="0"/>
              <a:pPr>
                <a:defRPr/>
              </a:pPr>
              <a:t>‹#›</a:t>
            </a:fld>
            <a:endParaRPr lang="en-US" dirty="0"/>
          </a:p>
        </p:txBody>
      </p:sp>
      <p:sp>
        <p:nvSpPr>
          <p:cNvPr id="34" name="Title 33">
            <a:extLst>
              <a:ext uri="{FF2B5EF4-FFF2-40B4-BE49-F238E27FC236}">
                <a16:creationId xmlns:a16="http://schemas.microsoft.com/office/drawing/2014/main" id="{66F78805-6368-4D48-9333-12696E1DFF2C}"/>
              </a:ext>
            </a:extLst>
          </p:cNvPr>
          <p:cNvSpPr>
            <a:spLocks noGrp="1"/>
          </p:cNvSpPr>
          <p:nvPr>
            <p:ph type="title"/>
          </p:nvPr>
        </p:nvSpPr>
        <p:spPr>
          <a:xfrm>
            <a:off x="379361" y="295275"/>
            <a:ext cx="11419348" cy="638989"/>
          </a:xfrm>
          <a:prstGeom prst="rect">
            <a:avLst/>
          </a:prstGeom>
        </p:spPr>
        <p:txBody>
          <a:bodyPr/>
          <a:lstStyle>
            <a:lvl1pPr>
              <a:defRPr sz="3200">
                <a:latin typeface="Calibri" panose="020F0502020204030204" pitchFamily="34" charset="0"/>
                <a:cs typeface="Calibri" panose="020F0502020204030204" pitchFamily="34" charset="0"/>
              </a:defRPr>
            </a:lvl1pPr>
          </a:lstStyle>
          <a:p>
            <a:r>
              <a:rPr lang="en-US"/>
              <a:t>Click to edit Master title style</a:t>
            </a:r>
          </a:p>
        </p:txBody>
      </p:sp>
      <p:sp>
        <p:nvSpPr>
          <p:cNvPr id="36" name="Content Placeholder 35">
            <a:extLst>
              <a:ext uri="{FF2B5EF4-FFF2-40B4-BE49-F238E27FC236}">
                <a16:creationId xmlns:a16="http://schemas.microsoft.com/office/drawing/2014/main" id="{41BAABED-E07A-7247-837F-B9059D510914}"/>
              </a:ext>
            </a:extLst>
          </p:cNvPr>
          <p:cNvSpPr>
            <a:spLocks noGrp="1"/>
          </p:cNvSpPr>
          <p:nvPr>
            <p:ph sz="quarter" idx="10"/>
          </p:nvPr>
        </p:nvSpPr>
        <p:spPr>
          <a:xfrm>
            <a:off x="695015" y="1139877"/>
            <a:ext cx="10920159" cy="5083942"/>
          </a:xfrm>
          <a:prstGeom prst="rect">
            <a:avLst/>
          </a:prstGeom>
        </p:spPr>
        <p:txBody>
          <a:bodyPr/>
          <a:lstStyle>
            <a:lvl1pPr>
              <a:defRPr sz="2800">
                <a:solidFill>
                  <a:sysClr val="windowText" lastClr="000000"/>
                </a:solidFill>
                <a:latin typeface="Calibri" panose="020F0502020204030204" pitchFamily="34" charset="0"/>
                <a:cs typeface="Calibri" panose="020F0502020204030204" pitchFamily="34" charset="0"/>
              </a:defRPr>
            </a:lvl1pPr>
            <a:lvl2pPr>
              <a:defRPr sz="2400">
                <a:solidFill>
                  <a:sysClr val="windowText" lastClr="000000"/>
                </a:solidFill>
                <a:latin typeface="Calibri" panose="020F0502020204030204" pitchFamily="34" charset="0"/>
                <a:cs typeface="Calibri" panose="020F0502020204030204" pitchFamily="34" charset="0"/>
              </a:defRPr>
            </a:lvl2pPr>
            <a:lvl3pPr>
              <a:defRPr sz="2000">
                <a:solidFill>
                  <a:sysClr val="windowText" lastClr="000000"/>
                </a:solidFill>
                <a:latin typeface="Calibri" panose="020F0502020204030204" pitchFamily="34" charset="0"/>
                <a:cs typeface="Calibri" panose="020F0502020204030204" pitchFamily="34" charset="0"/>
              </a:defRPr>
            </a:lvl3pPr>
            <a:lvl4pPr>
              <a:defRPr sz="1800">
                <a:solidFill>
                  <a:sysClr val="windowText" lastClr="000000"/>
                </a:solidFill>
                <a:latin typeface="Calibri" panose="020F0502020204030204" pitchFamily="34" charset="0"/>
                <a:cs typeface="Calibri" panose="020F0502020204030204" pitchFamily="34" charset="0"/>
              </a:defRPr>
            </a:lvl4pPr>
            <a:lvl5pPr>
              <a:defRPr sz="1800">
                <a:solidFill>
                  <a:sysClr val="windowText" lastClr="000000"/>
                </a:solidFill>
                <a:latin typeface="Calibri" panose="020F0502020204030204" pitchFamily="34" charset="0"/>
                <a:cs typeface="Calibri" panose="020F050202020403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3782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0A35D-8E91-3C4A-043E-51D1751459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DDBC4A-514B-F07D-D743-A434FE6CE8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ADFEB9-A448-0AE2-9A37-1F8FE9EBF277}"/>
              </a:ext>
            </a:extLst>
          </p:cNvPr>
          <p:cNvSpPr>
            <a:spLocks noGrp="1"/>
          </p:cNvSpPr>
          <p:nvPr>
            <p:ph type="dt" sz="half" idx="10"/>
          </p:nvPr>
        </p:nvSpPr>
        <p:spPr/>
        <p:txBody>
          <a:bodyPr/>
          <a:lstStyle/>
          <a:p>
            <a:fld id="{7820EB60-90A7-C24B-B0BF-3B53ED34CADA}" type="datetimeFigureOut">
              <a:rPr lang="en-US" smtClean="0"/>
              <a:t>11/16/22</a:t>
            </a:fld>
            <a:endParaRPr lang="en-US"/>
          </a:p>
        </p:txBody>
      </p:sp>
      <p:sp>
        <p:nvSpPr>
          <p:cNvPr id="5" name="Footer Placeholder 4">
            <a:extLst>
              <a:ext uri="{FF2B5EF4-FFF2-40B4-BE49-F238E27FC236}">
                <a16:creationId xmlns:a16="http://schemas.microsoft.com/office/drawing/2014/main" id="{82AC9B7F-97BA-E3DA-8019-ED1881CC62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3DE676-F0FA-99B8-480E-FA03897635DD}"/>
              </a:ext>
            </a:extLst>
          </p:cNvPr>
          <p:cNvSpPr>
            <a:spLocks noGrp="1"/>
          </p:cNvSpPr>
          <p:nvPr>
            <p:ph type="sldNum" sz="quarter" idx="12"/>
          </p:nvPr>
        </p:nvSpPr>
        <p:spPr/>
        <p:txBody>
          <a:bodyPr/>
          <a:lstStyle/>
          <a:p>
            <a:fld id="{FB8F7744-433B-F34F-ABFF-D13BD70A3A2E}" type="slidenum">
              <a:rPr lang="en-US" smtClean="0"/>
              <a:t>‹#›</a:t>
            </a:fld>
            <a:endParaRPr lang="en-US"/>
          </a:p>
        </p:txBody>
      </p:sp>
    </p:spTree>
    <p:extLst>
      <p:ext uri="{BB962C8B-B14F-4D97-AF65-F5344CB8AC3E}">
        <p14:creationId xmlns:p14="http://schemas.microsoft.com/office/powerpoint/2010/main" val="23408339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A5FB4-7683-1A8F-4BCA-D5D3565843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D529CE7-A87F-5DE4-7A94-982471E521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C31078-9DED-6789-57AA-61A11B3C6E83}"/>
              </a:ext>
            </a:extLst>
          </p:cNvPr>
          <p:cNvSpPr>
            <a:spLocks noGrp="1"/>
          </p:cNvSpPr>
          <p:nvPr>
            <p:ph type="dt" sz="half" idx="10"/>
          </p:nvPr>
        </p:nvSpPr>
        <p:spPr/>
        <p:txBody>
          <a:bodyPr/>
          <a:lstStyle/>
          <a:p>
            <a:fld id="{7820EB60-90A7-C24B-B0BF-3B53ED34CADA}" type="datetimeFigureOut">
              <a:rPr lang="en-US" smtClean="0"/>
              <a:t>11/16/22</a:t>
            </a:fld>
            <a:endParaRPr lang="en-US"/>
          </a:p>
        </p:txBody>
      </p:sp>
      <p:sp>
        <p:nvSpPr>
          <p:cNvPr id="5" name="Footer Placeholder 4">
            <a:extLst>
              <a:ext uri="{FF2B5EF4-FFF2-40B4-BE49-F238E27FC236}">
                <a16:creationId xmlns:a16="http://schemas.microsoft.com/office/drawing/2014/main" id="{33CC4428-6C40-3F51-F610-62C2464D05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206E60-7463-4401-553E-4419307092EC}"/>
              </a:ext>
            </a:extLst>
          </p:cNvPr>
          <p:cNvSpPr>
            <a:spLocks noGrp="1"/>
          </p:cNvSpPr>
          <p:nvPr>
            <p:ph type="sldNum" sz="quarter" idx="12"/>
          </p:nvPr>
        </p:nvSpPr>
        <p:spPr/>
        <p:txBody>
          <a:bodyPr/>
          <a:lstStyle/>
          <a:p>
            <a:fld id="{FB8F7744-433B-F34F-ABFF-D13BD70A3A2E}" type="slidenum">
              <a:rPr lang="en-US" smtClean="0"/>
              <a:t>‹#›</a:t>
            </a:fld>
            <a:endParaRPr lang="en-US"/>
          </a:p>
        </p:txBody>
      </p:sp>
    </p:spTree>
    <p:extLst>
      <p:ext uri="{BB962C8B-B14F-4D97-AF65-F5344CB8AC3E}">
        <p14:creationId xmlns:p14="http://schemas.microsoft.com/office/powerpoint/2010/main" val="2264172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47141-981E-7847-D5C1-62A40BCF82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5E345D-BD83-D39E-1253-BB5E6B2FB2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E01F89-88BB-E4BB-DD57-8BFB6E7B9E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5F9FDD-46A0-9FE2-7BA1-A7A000E06DEE}"/>
              </a:ext>
            </a:extLst>
          </p:cNvPr>
          <p:cNvSpPr>
            <a:spLocks noGrp="1"/>
          </p:cNvSpPr>
          <p:nvPr>
            <p:ph type="dt" sz="half" idx="10"/>
          </p:nvPr>
        </p:nvSpPr>
        <p:spPr/>
        <p:txBody>
          <a:bodyPr/>
          <a:lstStyle/>
          <a:p>
            <a:fld id="{7820EB60-90A7-C24B-B0BF-3B53ED34CADA}" type="datetimeFigureOut">
              <a:rPr lang="en-US" smtClean="0"/>
              <a:t>11/16/22</a:t>
            </a:fld>
            <a:endParaRPr lang="en-US"/>
          </a:p>
        </p:txBody>
      </p:sp>
      <p:sp>
        <p:nvSpPr>
          <p:cNvPr id="6" name="Footer Placeholder 5">
            <a:extLst>
              <a:ext uri="{FF2B5EF4-FFF2-40B4-BE49-F238E27FC236}">
                <a16:creationId xmlns:a16="http://schemas.microsoft.com/office/drawing/2014/main" id="{050CAE09-C129-6149-CD8B-865A3A1EEF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170A02-6278-C99F-13D2-E5F77373C79F}"/>
              </a:ext>
            </a:extLst>
          </p:cNvPr>
          <p:cNvSpPr>
            <a:spLocks noGrp="1"/>
          </p:cNvSpPr>
          <p:nvPr>
            <p:ph type="sldNum" sz="quarter" idx="12"/>
          </p:nvPr>
        </p:nvSpPr>
        <p:spPr/>
        <p:txBody>
          <a:bodyPr/>
          <a:lstStyle/>
          <a:p>
            <a:fld id="{FB8F7744-433B-F34F-ABFF-D13BD70A3A2E}" type="slidenum">
              <a:rPr lang="en-US" smtClean="0"/>
              <a:t>‹#›</a:t>
            </a:fld>
            <a:endParaRPr lang="en-US"/>
          </a:p>
        </p:txBody>
      </p:sp>
    </p:spTree>
    <p:extLst>
      <p:ext uri="{BB962C8B-B14F-4D97-AF65-F5344CB8AC3E}">
        <p14:creationId xmlns:p14="http://schemas.microsoft.com/office/powerpoint/2010/main" val="352376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91554-1DDA-E83F-E2FD-E8283417BCD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8AB039D-0D95-1B8A-4D9F-5656C7CEEA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CBD5F3B-2C5F-1B0A-811C-F8D001D76C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2C5455-74E0-2C9D-DC66-82AA351095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EBF82E-692D-60C2-8CF2-8B729D8FD9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A7C9FA-C5A0-1851-9BEF-029DEE625DDA}"/>
              </a:ext>
            </a:extLst>
          </p:cNvPr>
          <p:cNvSpPr>
            <a:spLocks noGrp="1"/>
          </p:cNvSpPr>
          <p:nvPr>
            <p:ph type="dt" sz="half" idx="10"/>
          </p:nvPr>
        </p:nvSpPr>
        <p:spPr/>
        <p:txBody>
          <a:bodyPr/>
          <a:lstStyle/>
          <a:p>
            <a:fld id="{7820EB60-90A7-C24B-B0BF-3B53ED34CADA}" type="datetimeFigureOut">
              <a:rPr lang="en-US" smtClean="0"/>
              <a:t>11/16/22</a:t>
            </a:fld>
            <a:endParaRPr lang="en-US"/>
          </a:p>
        </p:txBody>
      </p:sp>
      <p:sp>
        <p:nvSpPr>
          <p:cNvPr id="8" name="Footer Placeholder 7">
            <a:extLst>
              <a:ext uri="{FF2B5EF4-FFF2-40B4-BE49-F238E27FC236}">
                <a16:creationId xmlns:a16="http://schemas.microsoft.com/office/drawing/2014/main" id="{3AA3C087-D0B3-AF33-79BF-12FF69F7B03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711423-18C9-CAD7-01DB-9425581F5DC3}"/>
              </a:ext>
            </a:extLst>
          </p:cNvPr>
          <p:cNvSpPr>
            <a:spLocks noGrp="1"/>
          </p:cNvSpPr>
          <p:nvPr>
            <p:ph type="sldNum" sz="quarter" idx="12"/>
          </p:nvPr>
        </p:nvSpPr>
        <p:spPr/>
        <p:txBody>
          <a:bodyPr/>
          <a:lstStyle/>
          <a:p>
            <a:fld id="{FB8F7744-433B-F34F-ABFF-D13BD70A3A2E}" type="slidenum">
              <a:rPr lang="en-US" smtClean="0"/>
              <a:t>‹#›</a:t>
            </a:fld>
            <a:endParaRPr lang="en-US"/>
          </a:p>
        </p:txBody>
      </p:sp>
    </p:spTree>
    <p:extLst>
      <p:ext uri="{BB962C8B-B14F-4D97-AF65-F5344CB8AC3E}">
        <p14:creationId xmlns:p14="http://schemas.microsoft.com/office/powerpoint/2010/main" val="3109191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0C108-88B2-B129-C1C8-6521E397EA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EBF596-9E67-633C-17BF-7EF6BBCFF1CF}"/>
              </a:ext>
            </a:extLst>
          </p:cNvPr>
          <p:cNvSpPr>
            <a:spLocks noGrp="1"/>
          </p:cNvSpPr>
          <p:nvPr>
            <p:ph type="dt" sz="half" idx="10"/>
          </p:nvPr>
        </p:nvSpPr>
        <p:spPr/>
        <p:txBody>
          <a:bodyPr/>
          <a:lstStyle/>
          <a:p>
            <a:fld id="{7820EB60-90A7-C24B-B0BF-3B53ED34CADA}" type="datetimeFigureOut">
              <a:rPr lang="en-US" smtClean="0"/>
              <a:t>11/16/22</a:t>
            </a:fld>
            <a:endParaRPr lang="en-US"/>
          </a:p>
        </p:txBody>
      </p:sp>
      <p:sp>
        <p:nvSpPr>
          <p:cNvPr id="4" name="Footer Placeholder 3">
            <a:extLst>
              <a:ext uri="{FF2B5EF4-FFF2-40B4-BE49-F238E27FC236}">
                <a16:creationId xmlns:a16="http://schemas.microsoft.com/office/drawing/2014/main" id="{236958E0-1741-0805-49C4-81C074D001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18A4E42-937A-4F64-C5C4-D076C1450CC8}"/>
              </a:ext>
            </a:extLst>
          </p:cNvPr>
          <p:cNvSpPr>
            <a:spLocks noGrp="1"/>
          </p:cNvSpPr>
          <p:nvPr>
            <p:ph type="sldNum" sz="quarter" idx="12"/>
          </p:nvPr>
        </p:nvSpPr>
        <p:spPr/>
        <p:txBody>
          <a:bodyPr/>
          <a:lstStyle/>
          <a:p>
            <a:fld id="{FB8F7744-433B-F34F-ABFF-D13BD70A3A2E}" type="slidenum">
              <a:rPr lang="en-US" smtClean="0"/>
              <a:t>‹#›</a:t>
            </a:fld>
            <a:endParaRPr lang="en-US"/>
          </a:p>
        </p:txBody>
      </p:sp>
    </p:spTree>
    <p:extLst>
      <p:ext uri="{BB962C8B-B14F-4D97-AF65-F5344CB8AC3E}">
        <p14:creationId xmlns:p14="http://schemas.microsoft.com/office/powerpoint/2010/main" val="1385003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D15A53-408D-C99B-9B06-580C1CA6D218}"/>
              </a:ext>
            </a:extLst>
          </p:cNvPr>
          <p:cNvSpPr>
            <a:spLocks noGrp="1"/>
          </p:cNvSpPr>
          <p:nvPr>
            <p:ph type="dt" sz="half" idx="10"/>
          </p:nvPr>
        </p:nvSpPr>
        <p:spPr/>
        <p:txBody>
          <a:bodyPr/>
          <a:lstStyle/>
          <a:p>
            <a:fld id="{7820EB60-90A7-C24B-B0BF-3B53ED34CADA}" type="datetimeFigureOut">
              <a:rPr lang="en-US" smtClean="0"/>
              <a:t>11/16/22</a:t>
            </a:fld>
            <a:endParaRPr lang="en-US"/>
          </a:p>
        </p:txBody>
      </p:sp>
      <p:sp>
        <p:nvSpPr>
          <p:cNvPr id="3" name="Footer Placeholder 2">
            <a:extLst>
              <a:ext uri="{FF2B5EF4-FFF2-40B4-BE49-F238E27FC236}">
                <a16:creationId xmlns:a16="http://schemas.microsoft.com/office/drawing/2014/main" id="{35292878-6D55-78AD-7303-2FDA2287ED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842452-040A-8D88-2427-4A98C14127E7}"/>
              </a:ext>
            </a:extLst>
          </p:cNvPr>
          <p:cNvSpPr>
            <a:spLocks noGrp="1"/>
          </p:cNvSpPr>
          <p:nvPr>
            <p:ph type="sldNum" sz="quarter" idx="12"/>
          </p:nvPr>
        </p:nvSpPr>
        <p:spPr/>
        <p:txBody>
          <a:bodyPr/>
          <a:lstStyle/>
          <a:p>
            <a:fld id="{FB8F7744-433B-F34F-ABFF-D13BD70A3A2E}" type="slidenum">
              <a:rPr lang="en-US" smtClean="0"/>
              <a:t>‹#›</a:t>
            </a:fld>
            <a:endParaRPr lang="en-US"/>
          </a:p>
        </p:txBody>
      </p:sp>
    </p:spTree>
    <p:extLst>
      <p:ext uri="{BB962C8B-B14F-4D97-AF65-F5344CB8AC3E}">
        <p14:creationId xmlns:p14="http://schemas.microsoft.com/office/powerpoint/2010/main" val="11703957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D7262-51B4-2DBF-5D47-13DD30CDC5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8DEBD86-F87D-BF01-73D3-BDBB3BBE44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D58488-E338-15DC-478F-3E487B15A3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6A34E9-F455-81CC-C05B-F32C07D21427}"/>
              </a:ext>
            </a:extLst>
          </p:cNvPr>
          <p:cNvSpPr>
            <a:spLocks noGrp="1"/>
          </p:cNvSpPr>
          <p:nvPr>
            <p:ph type="dt" sz="half" idx="10"/>
          </p:nvPr>
        </p:nvSpPr>
        <p:spPr/>
        <p:txBody>
          <a:bodyPr/>
          <a:lstStyle/>
          <a:p>
            <a:fld id="{7820EB60-90A7-C24B-B0BF-3B53ED34CADA}" type="datetimeFigureOut">
              <a:rPr lang="en-US" smtClean="0"/>
              <a:t>11/16/22</a:t>
            </a:fld>
            <a:endParaRPr lang="en-US"/>
          </a:p>
        </p:txBody>
      </p:sp>
      <p:sp>
        <p:nvSpPr>
          <p:cNvPr id="6" name="Footer Placeholder 5">
            <a:extLst>
              <a:ext uri="{FF2B5EF4-FFF2-40B4-BE49-F238E27FC236}">
                <a16:creationId xmlns:a16="http://schemas.microsoft.com/office/drawing/2014/main" id="{18E2334E-41BB-748C-DD38-E6D4DD9F93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A89863-9228-6F2D-F8B5-9D0CE0B4E4CB}"/>
              </a:ext>
            </a:extLst>
          </p:cNvPr>
          <p:cNvSpPr>
            <a:spLocks noGrp="1"/>
          </p:cNvSpPr>
          <p:nvPr>
            <p:ph type="sldNum" sz="quarter" idx="12"/>
          </p:nvPr>
        </p:nvSpPr>
        <p:spPr/>
        <p:txBody>
          <a:bodyPr/>
          <a:lstStyle/>
          <a:p>
            <a:fld id="{FB8F7744-433B-F34F-ABFF-D13BD70A3A2E}" type="slidenum">
              <a:rPr lang="en-US" smtClean="0"/>
              <a:t>‹#›</a:t>
            </a:fld>
            <a:endParaRPr lang="en-US"/>
          </a:p>
        </p:txBody>
      </p:sp>
    </p:spTree>
    <p:extLst>
      <p:ext uri="{BB962C8B-B14F-4D97-AF65-F5344CB8AC3E}">
        <p14:creationId xmlns:p14="http://schemas.microsoft.com/office/powerpoint/2010/main" val="238712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93911-1D16-A3B6-1081-84EE03EE7C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EBFF9D6-D45A-E266-D1AD-FA9757A679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D9962A-F47A-44AF-7C2C-0D3FF29301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2C3FDE-6A39-AE78-47A4-73954A428BCD}"/>
              </a:ext>
            </a:extLst>
          </p:cNvPr>
          <p:cNvSpPr>
            <a:spLocks noGrp="1"/>
          </p:cNvSpPr>
          <p:nvPr>
            <p:ph type="dt" sz="half" idx="10"/>
          </p:nvPr>
        </p:nvSpPr>
        <p:spPr/>
        <p:txBody>
          <a:bodyPr/>
          <a:lstStyle/>
          <a:p>
            <a:fld id="{7820EB60-90A7-C24B-B0BF-3B53ED34CADA}" type="datetimeFigureOut">
              <a:rPr lang="en-US" smtClean="0"/>
              <a:t>11/16/22</a:t>
            </a:fld>
            <a:endParaRPr lang="en-US"/>
          </a:p>
        </p:txBody>
      </p:sp>
      <p:sp>
        <p:nvSpPr>
          <p:cNvPr id="6" name="Footer Placeholder 5">
            <a:extLst>
              <a:ext uri="{FF2B5EF4-FFF2-40B4-BE49-F238E27FC236}">
                <a16:creationId xmlns:a16="http://schemas.microsoft.com/office/drawing/2014/main" id="{CD9EE2EC-EDEC-4AB6-CF42-E8E3E399A5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BFBECF-3BFA-56E5-91AA-558A1F5ED5E5}"/>
              </a:ext>
            </a:extLst>
          </p:cNvPr>
          <p:cNvSpPr>
            <a:spLocks noGrp="1"/>
          </p:cNvSpPr>
          <p:nvPr>
            <p:ph type="sldNum" sz="quarter" idx="12"/>
          </p:nvPr>
        </p:nvSpPr>
        <p:spPr/>
        <p:txBody>
          <a:bodyPr/>
          <a:lstStyle/>
          <a:p>
            <a:fld id="{FB8F7744-433B-F34F-ABFF-D13BD70A3A2E}" type="slidenum">
              <a:rPr lang="en-US" smtClean="0"/>
              <a:t>‹#›</a:t>
            </a:fld>
            <a:endParaRPr lang="en-US"/>
          </a:p>
        </p:txBody>
      </p:sp>
    </p:spTree>
    <p:extLst>
      <p:ext uri="{BB962C8B-B14F-4D97-AF65-F5344CB8AC3E}">
        <p14:creationId xmlns:p14="http://schemas.microsoft.com/office/powerpoint/2010/main" val="4116545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ABF663-67A3-3BAE-5B37-C8CEDBBD8F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B766B0-DD9C-9160-5684-57FEFED488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9ECD78-25C4-3AA2-5AB0-5A359320C9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20EB60-90A7-C24B-B0BF-3B53ED34CADA}" type="datetimeFigureOut">
              <a:rPr lang="en-US" smtClean="0"/>
              <a:t>11/16/22</a:t>
            </a:fld>
            <a:endParaRPr lang="en-US"/>
          </a:p>
        </p:txBody>
      </p:sp>
      <p:sp>
        <p:nvSpPr>
          <p:cNvPr id="5" name="Footer Placeholder 4">
            <a:extLst>
              <a:ext uri="{FF2B5EF4-FFF2-40B4-BE49-F238E27FC236}">
                <a16:creationId xmlns:a16="http://schemas.microsoft.com/office/drawing/2014/main" id="{4105242C-CFD2-B959-072F-57AD277BD0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CC7107C-844E-F77C-81E8-E27CD3FD99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8F7744-433B-F34F-ABFF-D13BD70A3A2E}" type="slidenum">
              <a:rPr lang="en-US" smtClean="0"/>
              <a:t>‹#›</a:t>
            </a:fld>
            <a:endParaRPr lang="en-US"/>
          </a:p>
        </p:txBody>
      </p:sp>
    </p:spTree>
    <p:extLst>
      <p:ext uri="{BB962C8B-B14F-4D97-AF65-F5344CB8AC3E}">
        <p14:creationId xmlns:p14="http://schemas.microsoft.com/office/powerpoint/2010/main" val="40171372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17.gif"/><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3.tiff"/></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41.jpeg"/></Relationships>
</file>

<file path=ppt/slides/_rels/slide3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a:extLst>
              <a:ext uri="{FF2B5EF4-FFF2-40B4-BE49-F238E27FC236}">
                <a16:creationId xmlns:a16="http://schemas.microsoft.com/office/drawing/2014/main" id="{49D309A8-E3BF-DF71-C422-46F172134D64}"/>
              </a:ext>
            </a:extLst>
          </p:cNvPr>
          <p:cNvSpPr>
            <a:spLocks noGrp="1" noChangeArrowheads="1"/>
          </p:cNvSpPr>
          <p:nvPr>
            <p:ph type="title"/>
          </p:nvPr>
        </p:nvSpPr>
        <p:spPr>
          <a:xfrm>
            <a:off x="2152649" y="956734"/>
            <a:ext cx="7886700" cy="993775"/>
          </a:xfrm>
        </p:spPr>
        <p:txBody>
          <a:bodyPr>
            <a:normAutofit fontScale="90000"/>
          </a:bodyPr>
          <a:lstStyle/>
          <a:p>
            <a:pPr algn="ctr"/>
            <a:r>
              <a:rPr lang="en-US" altLang="en-US" dirty="0">
                <a:ea typeface="ＭＳ Ｐゴシック" panose="020B0600070205080204" pitchFamily="34" charset="-128"/>
              </a:rPr>
              <a:t>BMD ENG 301</a:t>
            </a:r>
            <a:br>
              <a:rPr lang="en-US" altLang="en-US" dirty="0">
                <a:ea typeface="ＭＳ Ｐゴシック" panose="020B0600070205080204" pitchFamily="34" charset="-128"/>
              </a:rPr>
            </a:br>
            <a:r>
              <a:rPr lang="en-US" altLang="en-US" dirty="0">
                <a:ea typeface="ＭＳ Ｐゴシック" panose="020B0600070205080204" pitchFamily="34" charset="-128"/>
              </a:rPr>
              <a:t>Quantitative Systems Physiology</a:t>
            </a:r>
            <a:br>
              <a:rPr lang="en-US" altLang="en-US" dirty="0">
                <a:ea typeface="ＭＳ Ｐゴシック" panose="020B0600070205080204" pitchFamily="34" charset="-128"/>
              </a:rPr>
            </a:br>
            <a:r>
              <a:rPr lang="en-US" altLang="en-US" dirty="0">
                <a:ea typeface="ＭＳ Ｐゴシック" panose="020B0600070205080204" pitchFamily="34" charset="-128"/>
              </a:rPr>
              <a:t>(Nervous System)</a:t>
            </a:r>
          </a:p>
        </p:txBody>
      </p:sp>
      <p:sp>
        <p:nvSpPr>
          <p:cNvPr id="3" name="TextBox 2">
            <a:extLst>
              <a:ext uri="{FF2B5EF4-FFF2-40B4-BE49-F238E27FC236}">
                <a16:creationId xmlns:a16="http://schemas.microsoft.com/office/drawing/2014/main" id="{B5D3C9A6-397F-072D-48E7-C8AD5FEE5093}"/>
              </a:ext>
            </a:extLst>
          </p:cNvPr>
          <p:cNvSpPr txBox="1"/>
          <p:nvPr/>
        </p:nvSpPr>
        <p:spPr>
          <a:xfrm>
            <a:off x="4163226" y="3346721"/>
            <a:ext cx="3865545" cy="2554545"/>
          </a:xfrm>
          <a:prstGeom prst="rect">
            <a:avLst/>
          </a:prstGeom>
          <a:noFill/>
        </p:spPr>
        <p:txBody>
          <a:bodyPr wrap="none" rtlCol="0">
            <a:spAutoFit/>
          </a:bodyPr>
          <a:lstStyle/>
          <a:p>
            <a:pPr algn="ctr"/>
            <a:r>
              <a:rPr lang="en-US" sz="3200" dirty="0"/>
              <a:t>Muscle</a:t>
            </a:r>
          </a:p>
          <a:p>
            <a:pPr algn="ctr"/>
            <a:r>
              <a:rPr lang="en-US" sz="3200" dirty="0"/>
              <a:t>2022_v2</a:t>
            </a:r>
          </a:p>
          <a:p>
            <a:pPr algn="ctr"/>
            <a:endParaRPr lang="en-US" sz="3200" dirty="0"/>
          </a:p>
          <a:p>
            <a:pPr algn="ctr"/>
            <a:endParaRPr lang="en-US" sz="3200" dirty="0"/>
          </a:p>
          <a:p>
            <a:pPr algn="ctr"/>
            <a:r>
              <a:rPr lang="en-US" sz="3200" dirty="0"/>
              <a:t>Prof Malcolm MacIver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68E6E-1F34-ACD4-56A9-C3726930A3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1551CE7-051B-1045-AB3D-7D231106B3F0}"/>
              </a:ext>
            </a:extLst>
          </p:cNvPr>
          <p:cNvSpPr>
            <a:spLocks noGrp="1"/>
          </p:cNvSpPr>
          <p:nvPr>
            <p:ph sz="quarter" idx="10"/>
          </p:nvPr>
        </p:nvSpPr>
        <p:spPr/>
        <p:txBody>
          <a:bodyPr/>
          <a:lstStyle/>
          <a:p>
            <a:endParaRPr lang="en-US"/>
          </a:p>
        </p:txBody>
      </p:sp>
      <p:pic>
        <p:nvPicPr>
          <p:cNvPr id="4" name="Picture 3">
            <a:extLst>
              <a:ext uri="{FF2B5EF4-FFF2-40B4-BE49-F238E27FC236}">
                <a16:creationId xmlns:a16="http://schemas.microsoft.com/office/drawing/2014/main" id="{80C7767E-8998-A38E-7BEE-781468ED28CB}"/>
              </a:ext>
            </a:extLst>
          </p:cNvPr>
          <p:cNvPicPr>
            <a:picLocks noChangeAspect="1"/>
          </p:cNvPicPr>
          <p:nvPr/>
        </p:nvPicPr>
        <p:blipFill>
          <a:blip r:embed="rId2"/>
          <a:stretch>
            <a:fillRect/>
          </a:stretch>
        </p:blipFill>
        <p:spPr>
          <a:xfrm>
            <a:off x="0" y="0"/>
            <a:ext cx="12167728" cy="6858000"/>
          </a:xfrm>
          <a:prstGeom prst="rect">
            <a:avLst/>
          </a:prstGeom>
        </p:spPr>
      </p:pic>
    </p:spTree>
    <p:extLst>
      <p:ext uri="{BB962C8B-B14F-4D97-AF65-F5344CB8AC3E}">
        <p14:creationId xmlns:p14="http://schemas.microsoft.com/office/powerpoint/2010/main" val="3625297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76897-5147-E5D5-4CD1-2D09DC8BCCE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D8998BF-3DB4-5717-99EC-B2C36C3243A0}"/>
              </a:ext>
            </a:extLst>
          </p:cNvPr>
          <p:cNvSpPr>
            <a:spLocks noGrp="1"/>
          </p:cNvSpPr>
          <p:nvPr>
            <p:ph sz="quarter" idx="10"/>
          </p:nvPr>
        </p:nvSpPr>
        <p:spPr/>
        <p:txBody>
          <a:bodyPr/>
          <a:lstStyle/>
          <a:p>
            <a:endParaRPr lang="en-US"/>
          </a:p>
        </p:txBody>
      </p:sp>
      <p:pic>
        <p:nvPicPr>
          <p:cNvPr id="4" name="Picture 3">
            <a:extLst>
              <a:ext uri="{FF2B5EF4-FFF2-40B4-BE49-F238E27FC236}">
                <a16:creationId xmlns:a16="http://schemas.microsoft.com/office/drawing/2014/main" id="{F9CAE5BA-2185-613D-0A05-81F62D0897F9}"/>
              </a:ext>
            </a:extLst>
          </p:cNvPr>
          <p:cNvPicPr>
            <a:picLocks noChangeAspect="1"/>
          </p:cNvPicPr>
          <p:nvPr/>
        </p:nvPicPr>
        <p:blipFill>
          <a:blip r:embed="rId2"/>
          <a:stretch>
            <a:fillRect/>
          </a:stretch>
        </p:blipFill>
        <p:spPr>
          <a:xfrm>
            <a:off x="0" y="0"/>
            <a:ext cx="12182476" cy="6858000"/>
          </a:xfrm>
          <a:prstGeom prst="rect">
            <a:avLst/>
          </a:prstGeom>
        </p:spPr>
      </p:pic>
    </p:spTree>
    <p:extLst>
      <p:ext uri="{BB962C8B-B14F-4D97-AF65-F5344CB8AC3E}">
        <p14:creationId xmlns:p14="http://schemas.microsoft.com/office/powerpoint/2010/main" val="3913974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EB2C-D80B-1838-4483-211B4874764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EFBC117-0D3B-E1D5-09D6-45B94519F81D}"/>
              </a:ext>
            </a:extLst>
          </p:cNvPr>
          <p:cNvSpPr>
            <a:spLocks noGrp="1"/>
          </p:cNvSpPr>
          <p:nvPr>
            <p:ph sz="quarter" idx="10"/>
          </p:nvPr>
        </p:nvSpPr>
        <p:spPr/>
        <p:txBody>
          <a:bodyPr/>
          <a:lstStyle/>
          <a:p>
            <a:endParaRPr lang="en-US"/>
          </a:p>
        </p:txBody>
      </p:sp>
      <p:pic>
        <p:nvPicPr>
          <p:cNvPr id="4" name="Picture 3">
            <a:extLst>
              <a:ext uri="{FF2B5EF4-FFF2-40B4-BE49-F238E27FC236}">
                <a16:creationId xmlns:a16="http://schemas.microsoft.com/office/drawing/2014/main" id="{FCE57C62-E4DC-B424-F31D-125DCC2AA04F}"/>
              </a:ext>
            </a:extLst>
          </p:cNvPr>
          <p:cNvPicPr>
            <a:picLocks noChangeAspect="1"/>
          </p:cNvPicPr>
          <p:nvPr/>
        </p:nvPicPr>
        <p:blipFill>
          <a:blip r:embed="rId2"/>
          <a:stretch>
            <a:fillRect/>
          </a:stretch>
        </p:blipFill>
        <p:spPr>
          <a:xfrm>
            <a:off x="0" y="0"/>
            <a:ext cx="12167728" cy="6858000"/>
          </a:xfrm>
          <a:prstGeom prst="rect">
            <a:avLst/>
          </a:prstGeom>
        </p:spPr>
      </p:pic>
    </p:spTree>
    <p:extLst>
      <p:ext uri="{BB962C8B-B14F-4D97-AF65-F5344CB8AC3E}">
        <p14:creationId xmlns:p14="http://schemas.microsoft.com/office/powerpoint/2010/main" val="1251712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7E7F1-82EB-D415-11B8-3CE53A4A9AE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B022B2-B69D-0F16-D701-B6653663733F}"/>
              </a:ext>
            </a:extLst>
          </p:cNvPr>
          <p:cNvSpPr>
            <a:spLocks noGrp="1"/>
          </p:cNvSpPr>
          <p:nvPr>
            <p:ph sz="quarter" idx="10"/>
          </p:nvPr>
        </p:nvSpPr>
        <p:spPr/>
        <p:txBody>
          <a:bodyPr/>
          <a:lstStyle/>
          <a:p>
            <a:endParaRPr lang="en-US"/>
          </a:p>
        </p:txBody>
      </p:sp>
      <p:pic>
        <p:nvPicPr>
          <p:cNvPr id="4" name="Picture 3">
            <a:extLst>
              <a:ext uri="{FF2B5EF4-FFF2-40B4-BE49-F238E27FC236}">
                <a16:creationId xmlns:a16="http://schemas.microsoft.com/office/drawing/2014/main" id="{5BF75393-2EC7-1E41-2F40-844DF68C582C}"/>
              </a:ext>
            </a:extLst>
          </p:cNvPr>
          <p:cNvPicPr>
            <a:picLocks noChangeAspect="1"/>
          </p:cNvPicPr>
          <p:nvPr/>
        </p:nvPicPr>
        <p:blipFill>
          <a:blip r:embed="rId2"/>
          <a:stretch>
            <a:fillRect/>
          </a:stretch>
        </p:blipFill>
        <p:spPr>
          <a:xfrm>
            <a:off x="-1" y="0"/>
            <a:ext cx="12211051" cy="6858000"/>
          </a:xfrm>
          <a:prstGeom prst="rect">
            <a:avLst/>
          </a:prstGeom>
        </p:spPr>
      </p:pic>
    </p:spTree>
    <p:extLst>
      <p:ext uri="{BB962C8B-B14F-4D97-AF65-F5344CB8AC3E}">
        <p14:creationId xmlns:p14="http://schemas.microsoft.com/office/powerpoint/2010/main" val="4055919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7B632-627B-98F5-5AD7-220030453DD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529D96-65EC-875B-269D-81C1302E607C}"/>
              </a:ext>
            </a:extLst>
          </p:cNvPr>
          <p:cNvSpPr>
            <a:spLocks noGrp="1"/>
          </p:cNvSpPr>
          <p:nvPr>
            <p:ph sz="quarter" idx="10"/>
          </p:nvPr>
        </p:nvSpPr>
        <p:spPr/>
        <p:txBody>
          <a:bodyPr/>
          <a:lstStyle/>
          <a:p>
            <a:endParaRPr lang="en-US"/>
          </a:p>
        </p:txBody>
      </p:sp>
      <p:pic>
        <p:nvPicPr>
          <p:cNvPr id="5" name="Picture 4">
            <a:extLst>
              <a:ext uri="{FF2B5EF4-FFF2-40B4-BE49-F238E27FC236}">
                <a16:creationId xmlns:a16="http://schemas.microsoft.com/office/drawing/2014/main" id="{3BA174F6-F2A7-4C13-D565-29B7596F635A}"/>
              </a:ext>
            </a:extLst>
          </p:cNvPr>
          <p:cNvPicPr>
            <a:picLocks noChangeAspect="1"/>
          </p:cNvPicPr>
          <p:nvPr/>
        </p:nvPicPr>
        <p:blipFill>
          <a:blip r:embed="rId2"/>
          <a:stretch>
            <a:fillRect/>
          </a:stretch>
        </p:blipFill>
        <p:spPr>
          <a:xfrm>
            <a:off x="0" y="0"/>
            <a:ext cx="12243014" cy="6858000"/>
          </a:xfrm>
          <a:prstGeom prst="rect">
            <a:avLst/>
          </a:prstGeom>
        </p:spPr>
      </p:pic>
    </p:spTree>
    <p:extLst>
      <p:ext uri="{BB962C8B-B14F-4D97-AF65-F5344CB8AC3E}">
        <p14:creationId xmlns:p14="http://schemas.microsoft.com/office/powerpoint/2010/main" val="1784608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EA4682-A737-4826-AE66-CC2B9918BBF2}"/>
              </a:ext>
            </a:extLst>
          </p:cNvPr>
          <p:cNvSpPr>
            <a:spLocks noGrp="1"/>
          </p:cNvSpPr>
          <p:nvPr>
            <p:ph type="sldNum" sz="quarter" idx="4"/>
          </p:nvPr>
        </p:nvSpPr>
        <p:spPr/>
        <p:txBody>
          <a:bodyPr/>
          <a:lstStyle/>
          <a:p>
            <a:pPr>
              <a:defRPr/>
            </a:pPr>
            <a:fld id="{9807A515-43CD-46FC-8AFA-10142C5E40B3}" type="slidenum">
              <a:rPr lang="en-US" smtClean="0"/>
              <a:pPr>
                <a:defRPr/>
              </a:pPr>
              <a:t>15</a:t>
            </a:fld>
            <a:endParaRPr lang="en-US" dirty="0"/>
          </a:p>
        </p:txBody>
      </p:sp>
      <p:sp>
        <p:nvSpPr>
          <p:cNvPr id="3" name="Title 2">
            <a:extLst>
              <a:ext uri="{FF2B5EF4-FFF2-40B4-BE49-F238E27FC236}">
                <a16:creationId xmlns:a16="http://schemas.microsoft.com/office/drawing/2014/main" id="{4B439DFD-E6D4-426F-AB61-EDB365F823B8}"/>
              </a:ext>
            </a:extLst>
          </p:cNvPr>
          <p:cNvSpPr>
            <a:spLocks noGrp="1"/>
          </p:cNvSpPr>
          <p:nvPr>
            <p:ph type="title"/>
          </p:nvPr>
        </p:nvSpPr>
        <p:spPr/>
        <p:txBody>
          <a:bodyPr/>
          <a:lstStyle/>
          <a:p>
            <a:r>
              <a:rPr lang="en-US" dirty="0"/>
              <a:t>Muscle Structure and the Neuromuscular Junction</a:t>
            </a:r>
          </a:p>
        </p:txBody>
      </p:sp>
      <p:pic>
        <p:nvPicPr>
          <p:cNvPr id="5" name="Picture 3" descr="C:\jbt\TROY\JBT\Biomed\301_401\Lectures\Leanne_Images\Scanned other\Fig_8.22.tif">
            <a:extLst>
              <a:ext uri="{FF2B5EF4-FFF2-40B4-BE49-F238E27FC236}">
                <a16:creationId xmlns:a16="http://schemas.microsoft.com/office/drawing/2014/main" id="{5C606BC9-1DF4-4735-AC04-D09A7D4EC0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0969" y="1285330"/>
            <a:ext cx="3080853" cy="5141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1F85DABF-D399-4828-912F-C015D6C85E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1032" y="1813689"/>
            <a:ext cx="4242191" cy="318164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Graphical user interface&#10;&#10;Description automatically generated">
            <a:extLst>
              <a:ext uri="{FF2B5EF4-FFF2-40B4-BE49-F238E27FC236}">
                <a16:creationId xmlns:a16="http://schemas.microsoft.com/office/drawing/2014/main" id="{D404FE0C-99D3-DA8F-918F-830CA99CE606}"/>
              </a:ext>
            </a:extLst>
          </p:cNvPr>
          <p:cNvPicPr>
            <a:picLocks noChangeAspect="1"/>
          </p:cNvPicPr>
          <p:nvPr/>
        </p:nvPicPr>
        <p:blipFill>
          <a:blip r:embed="rId5"/>
          <a:stretch>
            <a:fillRect/>
          </a:stretch>
        </p:blipFill>
        <p:spPr>
          <a:xfrm>
            <a:off x="88776" y="2060765"/>
            <a:ext cx="4093758" cy="2736469"/>
          </a:xfrm>
          <a:prstGeom prst="rect">
            <a:avLst/>
          </a:prstGeom>
        </p:spPr>
      </p:pic>
    </p:spTree>
    <p:extLst>
      <p:ext uri="{BB962C8B-B14F-4D97-AF65-F5344CB8AC3E}">
        <p14:creationId xmlns:p14="http://schemas.microsoft.com/office/powerpoint/2010/main" val="220878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C3F9AD-BF5E-7D46-8B67-6EDC5BD64FA5}"/>
              </a:ext>
            </a:extLst>
          </p:cNvPr>
          <p:cNvSpPr>
            <a:spLocks noGrp="1"/>
          </p:cNvSpPr>
          <p:nvPr>
            <p:ph type="sldNum" sz="quarter" idx="4"/>
          </p:nvPr>
        </p:nvSpPr>
        <p:spPr/>
        <p:txBody>
          <a:bodyPr/>
          <a:lstStyle/>
          <a:p>
            <a:pPr>
              <a:defRPr/>
            </a:pPr>
            <a:fld id="{9807A515-43CD-46FC-8AFA-10142C5E40B3}" type="slidenum">
              <a:rPr lang="en-US" smtClean="0"/>
              <a:pPr>
                <a:defRPr/>
              </a:pPr>
              <a:t>16</a:t>
            </a:fld>
            <a:endParaRPr lang="en-US" dirty="0"/>
          </a:p>
        </p:txBody>
      </p:sp>
      <p:sp>
        <p:nvSpPr>
          <p:cNvPr id="3" name="Title 2">
            <a:extLst>
              <a:ext uri="{FF2B5EF4-FFF2-40B4-BE49-F238E27FC236}">
                <a16:creationId xmlns:a16="http://schemas.microsoft.com/office/drawing/2014/main" id="{329DE4F7-F511-DD4E-8451-DC27D5693A09}"/>
              </a:ext>
            </a:extLst>
          </p:cNvPr>
          <p:cNvSpPr>
            <a:spLocks noGrp="1"/>
          </p:cNvSpPr>
          <p:nvPr>
            <p:ph type="title"/>
          </p:nvPr>
        </p:nvSpPr>
        <p:spPr/>
        <p:txBody>
          <a:bodyPr/>
          <a:lstStyle/>
          <a:p>
            <a:r>
              <a:rPr lang="en-US" dirty="0"/>
              <a:t>The Neuromuscular Junction</a:t>
            </a:r>
          </a:p>
        </p:txBody>
      </p:sp>
      <p:pic>
        <p:nvPicPr>
          <p:cNvPr id="9218" name="Picture 2" descr="My Notes for USMLE — houseofmind: The Neuromuscular Junction (NMJ)...">
            <a:extLst>
              <a:ext uri="{FF2B5EF4-FFF2-40B4-BE49-F238E27FC236}">
                <a16:creationId xmlns:a16="http://schemas.microsoft.com/office/drawing/2014/main" id="{A7E2F7EA-D3BC-41A0-9BF0-C6A2F3A776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788"/>
          <a:stretch/>
        </p:blipFill>
        <p:spPr bwMode="auto">
          <a:xfrm>
            <a:off x="2619321" y="1158347"/>
            <a:ext cx="7150205" cy="4837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596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C7932B-B4EE-49B9-8667-FAA0FDD09433}"/>
              </a:ext>
            </a:extLst>
          </p:cNvPr>
          <p:cNvSpPr>
            <a:spLocks noGrp="1"/>
          </p:cNvSpPr>
          <p:nvPr>
            <p:ph type="sldNum" sz="quarter" idx="4"/>
          </p:nvPr>
        </p:nvSpPr>
        <p:spPr/>
        <p:txBody>
          <a:bodyPr/>
          <a:lstStyle/>
          <a:p>
            <a:pPr>
              <a:defRPr/>
            </a:pPr>
            <a:fld id="{9807A515-43CD-46FC-8AFA-10142C5E40B3}" type="slidenum">
              <a:rPr lang="en-US" smtClean="0"/>
              <a:pPr>
                <a:defRPr/>
              </a:pPr>
              <a:t>17</a:t>
            </a:fld>
            <a:endParaRPr lang="en-US" dirty="0"/>
          </a:p>
        </p:txBody>
      </p:sp>
      <p:sp>
        <p:nvSpPr>
          <p:cNvPr id="3" name="Title 2">
            <a:extLst>
              <a:ext uri="{FF2B5EF4-FFF2-40B4-BE49-F238E27FC236}">
                <a16:creationId xmlns:a16="http://schemas.microsoft.com/office/drawing/2014/main" id="{492455E3-7A9C-4591-9CE9-BCB862DDB812}"/>
              </a:ext>
            </a:extLst>
          </p:cNvPr>
          <p:cNvSpPr>
            <a:spLocks noGrp="1"/>
          </p:cNvSpPr>
          <p:nvPr>
            <p:ph type="title"/>
          </p:nvPr>
        </p:nvSpPr>
        <p:spPr/>
        <p:txBody>
          <a:bodyPr/>
          <a:lstStyle/>
          <a:p>
            <a:r>
              <a:rPr lang="en-US" dirty="0"/>
              <a:t>The Neuromuscular Junction</a:t>
            </a:r>
          </a:p>
        </p:txBody>
      </p:sp>
      <p:pic>
        <p:nvPicPr>
          <p:cNvPr id="5" name="Picture 4">
            <a:extLst>
              <a:ext uri="{FF2B5EF4-FFF2-40B4-BE49-F238E27FC236}">
                <a16:creationId xmlns:a16="http://schemas.microsoft.com/office/drawing/2014/main" id="{671A3759-32BB-4E6F-81C7-5E8EB09A54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6391" y="1334816"/>
            <a:ext cx="5928769" cy="395707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3CBEF93-58B0-45F0-B6A6-F2DDA48BC1FA}"/>
              </a:ext>
            </a:extLst>
          </p:cNvPr>
          <p:cNvSpPr txBox="1"/>
          <p:nvPr/>
        </p:nvSpPr>
        <p:spPr>
          <a:xfrm>
            <a:off x="1808520" y="5420104"/>
            <a:ext cx="8554062" cy="369332"/>
          </a:xfrm>
          <a:prstGeom prst="rect">
            <a:avLst/>
          </a:prstGeom>
          <a:noFill/>
        </p:spPr>
        <p:txBody>
          <a:bodyPr wrap="square" rtlCol="0">
            <a:spAutoFit/>
          </a:bodyPr>
          <a:lstStyle/>
          <a:p>
            <a:pPr algn="ctr"/>
            <a:r>
              <a:rPr lang="en-US" dirty="0"/>
              <a:t>Increased surface area </a:t>
            </a:r>
            <a:r>
              <a:rPr lang="en-US" dirty="0">
                <a:sym typeface="Wingdings" panose="05000000000000000000" pitchFamily="2" charset="2"/>
              </a:rPr>
              <a:t> signal amplification between the neuron and muscle</a:t>
            </a:r>
            <a:endParaRPr lang="en-US" dirty="0"/>
          </a:p>
        </p:txBody>
      </p:sp>
      <p:sp>
        <p:nvSpPr>
          <p:cNvPr id="7" name="TextBox 6">
            <a:extLst>
              <a:ext uri="{FF2B5EF4-FFF2-40B4-BE49-F238E27FC236}">
                <a16:creationId xmlns:a16="http://schemas.microsoft.com/office/drawing/2014/main" id="{B4F0F082-1205-4FF5-A8E1-7B9F1CD49051}"/>
              </a:ext>
            </a:extLst>
          </p:cNvPr>
          <p:cNvSpPr txBox="1"/>
          <p:nvPr/>
        </p:nvSpPr>
        <p:spPr>
          <a:xfrm>
            <a:off x="3126391" y="4494385"/>
            <a:ext cx="2629991" cy="461665"/>
          </a:xfrm>
          <a:prstGeom prst="rect">
            <a:avLst/>
          </a:prstGeom>
          <a:noFill/>
        </p:spPr>
        <p:txBody>
          <a:bodyPr wrap="square" rtlCol="0">
            <a:spAutoFit/>
          </a:bodyPr>
          <a:lstStyle/>
          <a:p>
            <a:pPr algn="ctr"/>
            <a:r>
              <a:rPr lang="en-US" sz="2400" dirty="0">
                <a:solidFill>
                  <a:schemeClr val="bg1"/>
                </a:solidFill>
              </a:rPr>
              <a:t>Muscle</a:t>
            </a:r>
          </a:p>
        </p:txBody>
      </p:sp>
      <p:sp>
        <p:nvSpPr>
          <p:cNvPr id="8" name="TextBox 7">
            <a:extLst>
              <a:ext uri="{FF2B5EF4-FFF2-40B4-BE49-F238E27FC236}">
                <a16:creationId xmlns:a16="http://schemas.microsoft.com/office/drawing/2014/main" id="{8A0B0C97-D1F9-45EE-BCEA-297B4B2E3A8E}"/>
              </a:ext>
            </a:extLst>
          </p:cNvPr>
          <p:cNvSpPr txBox="1"/>
          <p:nvPr/>
        </p:nvSpPr>
        <p:spPr>
          <a:xfrm>
            <a:off x="5042277" y="1334816"/>
            <a:ext cx="2629991" cy="461665"/>
          </a:xfrm>
          <a:prstGeom prst="rect">
            <a:avLst/>
          </a:prstGeom>
          <a:noFill/>
        </p:spPr>
        <p:txBody>
          <a:bodyPr wrap="square" rtlCol="0">
            <a:spAutoFit/>
          </a:bodyPr>
          <a:lstStyle/>
          <a:p>
            <a:pPr algn="ctr"/>
            <a:r>
              <a:rPr lang="en-US" sz="2400" dirty="0">
                <a:solidFill>
                  <a:schemeClr val="bg1"/>
                </a:solidFill>
              </a:rPr>
              <a:t>Axon Terminal</a:t>
            </a:r>
          </a:p>
        </p:txBody>
      </p:sp>
    </p:spTree>
    <p:extLst>
      <p:ext uri="{BB962C8B-B14F-4D97-AF65-F5344CB8AC3E}">
        <p14:creationId xmlns:p14="http://schemas.microsoft.com/office/powerpoint/2010/main" val="3378242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099F2A-6491-4E4E-929D-21C9F4EF14D0}"/>
              </a:ext>
            </a:extLst>
          </p:cNvPr>
          <p:cNvSpPr>
            <a:spLocks noGrp="1"/>
          </p:cNvSpPr>
          <p:nvPr>
            <p:ph type="sldNum" sz="quarter" idx="4"/>
          </p:nvPr>
        </p:nvSpPr>
        <p:spPr/>
        <p:txBody>
          <a:bodyPr/>
          <a:lstStyle/>
          <a:p>
            <a:pPr>
              <a:defRPr/>
            </a:pPr>
            <a:fld id="{9807A515-43CD-46FC-8AFA-10142C5E40B3}" type="slidenum">
              <a:rPr lang="en-US" smtClean="0"/>
              <a:pPr>
                <a:defRPr/>
              </a:pPr>
              <a:t>18</a:t>
            </a:fld>
            <a:endParaRPr lang="en-US" dirty="0"/>
          </a:p>
        </p:txBody>
      </p:sp>
      <p:sp>
        <p:nvSpPr>
          <p:cNvPr id="3" name="Title 2">
            <a:extLst>
              <a:ext uri="{FF2B5EF4-FFF2-40B4-BE49-F238E27FC236}">
                <a16:creationId xmlns:a16="http://schemas.microsoft.com/office/drawing/2014/main" id="{39591E56-EF82-4738-83B7-EFD2820547F4}"/>
              </a:ext>
            </a:extLst>
          </p:cNvPr>
          <p:cNvSpPr>
            <a:spLocks noGrp="1"/>
          </p:cNvSpPr>
          <p:nvPr>
            <p:ph type="title"/>
          </p:nvPr>
        </p:nvSpPr>
        <p:spPr/>
        <p:txBody>
          <a:bodyPr/>
          <a:lstStyle/>
          <a:p>
            <a:r>
              <a:rPr lang="en-US" dirty="0"/>
              <a:t>Acetylcholine Receptors</a:t>
            </a:r>
          </a:p>
        </p:txBody>
      </p:sp>
      <p:pic>
        <p:nvPicPr>
          <p:cNvPr id="5" name="Picture 4">
            <a:extLst>
              <a:ext uri="{FF2B5EF4-FFF2-40B4-BE49-F238E27FC236}">
                <a16:creationId xmlns:a16="http://schemas.microsoft.com/office/drawing/2014/main" id="{3DBD70AB-DA75-4112-8B34-21B0319F363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5852"/>
          <a:stretch/>
        </p:blipFill>
        <p:spPr bwMode="auto">
          <a:xfrm>
            <a:off x="5506904" y="1213060"/>
            <a:ext cx="5094514" cy="5038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3289BCAB-9DDB-47AD-A119-D07ABA160016}"/>
              </a:ext>
            </a:extLst>
          </p:cNvPr>
          <p:cNvSpPr txBox="1"/>
          <p:nvPr/>
        </p:nvSpPr>
        <p:spPr>
          <a:xfrm>
            <a:off x="1808520" y="1636844"/>
            <a:ext cx="3542898" cy="4585871"/>
          </a:xfrm>
          <a:prstGeom prst="rect">
            <a:avLst/>
          </a:prstGeom>
          <a:noFill/>
        </p:spPr>
        <p:txBody>
          <a:bodyPr wrap="square">
            <a:spAutoFit/>
          </a:bodyPr>
          <a:lstStyle/>
          <a:p>
            <a:pPr>
              <a:defRPr/>
            </a:pPr>
            <a:r>
              <a:rPr lang="en-US" sz="2400" dirty="0">
                <a:solidFill>
                  <a:srgbClr val="7030A0"/>
                </a:solidFill>
                <a:ea typeface="ＭＳ Ｐゴシック" panose="020B0600070205080204" pitchFamily="34" charset="-128"/>
              </a:rPr>
              <a:t>Acetylcholine is the primary neurotransmitter for motor neuron-muscle communication</a:t>
            </a:r>
          </a:p>
          <a:p>
            <a:pPr>
              <a:defRPr/>
            </a:pPr>
            <a:endParaRPr lang="en-US" sz="2400" dirty="0">
              <a:solidFill>
                <a:srgbClr val="7030A0"/>
              </a:solidFill>
              <a:ea typeface="ＭＳ Ｐゴシック" panose="020B0600070205080204" pitchFamily="34" charset="-128"/>
            </a:endParaRPr>
          </a:p>
          <a:p>
            <a:pPr>
              <a:defRPr/>
            </a:pPr>
            <a:r>
              <a:rPr lang="en-US" sz="2400" dirty="0">
                <a:solidFill>
                  <a:srgbClr val="7030A0"/>
                </a:solidFill>
                <a:ea typeface="ＭＳ Ｐゴシック" panose="020B0600070205080204" pitchFamily="34" charset="-128"/>
              </a:rPr>
              <a:t>Nicotinic </a:t>
            </a:r>
            <a:r>
              <a:rPr lang="en-US" sz="2400" dirty="0" err="1">
                <a:solidFill>
                  <a:srgbClr val="7030A0"/>
                </a:solidFill>
                <a:ea typeface="ＭＳ Ｐゴシック" panose="020B0600070205080204" pitchFamily="34" charset="-128"/>
              </a:rPr>
              <a:t>AChR</a:t>
            </a:r>
            <a:r>
              <a:rPr lang="en-US" sz="2400" dirty="0">
                <a:solidFill>
                  <a:srgbClr val="7030A0"/>
                </a:solidFill>
                <a:ea typeface="ＭＳ Ｐゴシック" panose="020B0600070205080204" pitchFamily="34" charset="-128"/>
              </a:rPr>
              <a:t>:</a:t>
            </a:r>
          </a:p>
          <a:p>
            <a:pPr marL="342900" indent="-342900">
              <a:buFont typeface="Arial" panose="020B0604020202020204" pitchFamily="34" charset="0"/>
              <a:buChar char="•"/>
              <a:defRPr/>
            </a:pPr>
            <a:r>
              <a:rPr lang="en-US" sz="2000" dirty="0">
                <a:solidFill>
                  <a:srgbClr val="7030A0"/>
                </a:solidFill>
                <a:ea typeface="ＭＳ Ｐゴシック" panose="020B0600070205080204" pitchFamily="34" charset="-128"/>
              </a:rPr>
              <a:t>Ligand-gated</a:t>
            </a:r>
          </a:p>
          <a:p>
            <a:pPr marL="342900" indent="-342900">
              <a:buFont typeface="Arial" panose="020B0604020202020204" pitchFamily="34" charset="0"/>
              <a:buChar char="•"/>
              <a:defRPr/>
            </a:pPr>
            <a:r>
              <a:rPr lang="en-US" sz="2000" dirty="0">
                <a:solidFill>
                  <a:srgbClr val="7030A0"/>
                </a:solidFill>
                <a:ea typeface="ＭＳ Ｐゴシック" panose="020B0600070205080204" pitchFamily="34" charset="-128"/>
              </a:rPr>
              <a:t>Ionotropic (allow for nonspecific monovalent cation flow)</a:t>
            </a:r>
          </a:p>
          <a:p>
            <a:pPr marL="342900" indent="-342900">
              <a:buFont typeface="Arial" panose="020B0604020202020204" pitchFamily="34" charset="0"/>
              <a:buChar char="•"/>
              <a:defRPr/>
            </a:pPr>
            <a:r>
              <a:rPr lang="en-US" sz="2000" dirty="0">
                <a:solidFill>
                  <a:srgbClr val="7030A0"/>
                </a:solidFill>
                <a:ea typeface="ＭＳ Ｐゴシック" panose="020B0600070205080204" pitchFamily="34" charset="-128"/>
              </a:rPr>
              <a:t>Excitatory</a:t>
            </a:r>
          </a:p>
          <a:p>
            <a:pPr marL="342900" indent="-342900">
              <a:buFont typeface="Arial" panose="020B0604020202020204" pitchFamily="34" charset="0"/>
              <a:buChar char="•"/>
              <a:defRPr/>
            </a:pPr>
            <a:endParaRPr lang="en-US" sz="2400" dirty="0">
              <a:solidFill>
                <a:srgbClr val="7030A0"/>
              </a:solidFill>
              <a:ea typeface="ＭＳ Ｐゴシック" panose="020B0600070205080204" pitchFamily="34" charset="-128"/>
            </a:endParaRPr>
          </a:p>
          <a:p>
            <a:pPr>
              <a:defRPr/>
            </a:pPr>
            <a:endParaRPr lang="en-US" sz="2400" dirty="0">
              <a:solidFill>
                <a:srgbClr val="7030A0"/>
              </a:solidFill>
              <a:ea typeface="ＭＳ Ｐゴシック" panose="020B0600070205080204" pitchFamily="34" charset="-128"/>
            </a:endParaRPr>
          </a:p>
        </p:txBody>
      </p:sp>
    </p:spTree>
    <p:extLst>
      <p:ext uri="{BB962C8B-B14F-4D97-AF65-F5344CB8AC3E}">
        <p14:creationId xmlns:p14="http://schemas.microsoft.com/office/powerpoint/2010/main" val="3452067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74E43B-EB2E-41BD-9BF8-62560160AF19}"/>
              </a:ext>
            </a:extLst>
          </p:cNvPr>
          <p:cNvSpPr>
            <a:spLocks noGrp="1"/>
          </p:cNvSpPr>
          <p:nvPr>
            <p:ph type="sldNum" sz="quarter" idx="4"/>
          </p:nvPr>
        </p:nvSpPr>
        <p:spPr/>
        <p:txBody>
          <a:bodyPr/>
          <a:lstStyle/>
          <a:p>
            <a:pPr>
              <a:defRPr/>
            </a:pPr>
            <a:fld id="{9807A515-43CD-46FC-8AFA-10142C5E40B3}" type="slidenum">
              <a:rPr lang="en-US" smtClean="0"/>
              <a:pPr>
                <a:defRPr/>
              </a:pPr>
              <a:t>19</a:t>
            </a:fld>
            <a:endParaRPr lang="en-US" dirty="0"/>
          </a:p>
        </p:txBody>
      </p:sp>
      <p:sp>
        <p:nvSpPr>
          <p:cNvPr id="3" name="Title 2">
            <a:extLst>
              <a:ext uri="{FF2B5EF4-FFF2-40B4-BE49-F238E27FC236}">
                <a16:creationId xmlns:a16="http://schemas.microsoft.com/office/drawing/2014/main" id="{554C0848-E04F-4BFB-81AD-75E7C3311C38}"/>
              </a:ext>
            </a:extLst>
          </p:cNvPr>
          <p:cNvSpPr>
            <a:spLocks noGrp="1"/>
          </p:cNvSpPr>
          <p:nvPr>
            <p:ph type="title"/>
          </p:nvPr>
        </p:nvSpPr>
        <p:spPr/>
        <p:txBody>
          <a:bodyPr/>
          <a:lstStyle/>
          <a:p>
            <a:r>
              <a:rPr lang="en-US" dirty="0"/>
              <a:t>Excitation of Muscle</a:t>
            </a:r>
          </a:p>
        </p:txBody>
      </p:sp>
      <p:pic>
        <p:nvPicPr>
          <p:cNvPr id="7" name="Picture 2" descr="38.4F: Excitation–Contraction Coupling - Biology LibreTexts">
            <a:extLst>
              <a:ext uri="{FF2B5EF4-FFF2-40B4-BE49-F238E27FC236}">
                <a16:creationId xmlns:a16="http://schemas.microsoft.com/office/drawing/2014/main" id="{1BFB3A0F-07EA-40E0-882C-D2DE931994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b="42543"/>
          <a:stretch/>
        </p:blipFill>
        <p:spPr bwMode="auto">
          <a:xfrm>
            <a:off x="6352904" y="1174258"/>
            <a:ext cx="3827417" cy="4805408"/>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68A17D4E-085C-48B8-A7FE-C4F84BD1CA35}"/>
              </a:ext>
            </a:extLst>
          </p:cNvPr>
          <p:cNvGrpSpPr/>
          <p:nvPr/>
        </p:nvGrpSpPr>
        <p:grpSpPr>
          <a:xfrm>
            <a:off x="2268584" y="1174259"/>
            <a:ext cx="3827417" cy="4925405"/>
            <a:chOff x="744583" y="1174258"/>
            <a:chExt cx="3827417" cy="4925405"/>
          </a:xfrm>
        </p:grpSpPr>
        <p:pic>
          <p:nvPicPr>
            <p:cNvPr id="11266" name="Picture 2" descr="38.4F: Excitation–Contraction Coupling - Biology LibreTexts">
              <a:extLst>
                <a:ext uri="{FF2B5EF4-FFF2-40B4-BE49-F238E27FC236}">
                  <a16:creationId xmlns:a16="http://schemas.microsoft.com/office/drawing/2014/main" id="{2A66B59D-BCDA-4973-A5E1-F444C4CFF1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b="42543"/>
            <a:stretch/>
          </p:blipFill>
          <p:spPr bwMode="auto">
            <a:xfrm>
              <a:off x="744583" y="1174258"/>
              <a:ext cx="3827417" cy="4805408"/>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EBF673CE-DA6F-45DE-8BF3-6D7D9BC88950}"/>
                </a:ext>
              </a:extLst>
            </p:cNvPr>
            <p:cNvSpPr/>
            <p:nvPr/>
          </p:nvSpPr>
          <p:spPr>
            <a:xfrm>
              <a:off x="3017520" y="5859668"/>
              <a:ext cx="457200" cy="239995"/>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681D352-65EE-4139-9854-48910B630D10}"/>
                </a:ext>
              </a:extLst>
            </p:cNvPr>
            <p:cNvSpPr/>
            <p:nvPr/>
          </p:nvSpPr>
          <p:spPr>
            <a:xfrm>
              <a:off x="3783874" y="5859667"/>
              <a:ext cx="457200" cy="239995"/>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8DA66571-6306-4FF5-93AC-4461D704DA32}"/>
              </a:ext>
            </a:extLst>
          </p:cNvPr>
          <p:cNvSpPr txBox="1"/>
          <p:nvPr/>
        </p:nvSpPr>
        <p:spPr>
          <a:xfrm>
            <a:off x="3796938" y="5979664"/>
            <a:ext cx="2629991" cy="369332"/>
          </a:xfrm>
          <a:prstGeom prst="rect">
            <a:avLst/>
          </a:prstGeom>
          <a:noFill/>
        </p:spPr>
        <p:txBody>
          <a:bodyPr wrap="square" rtlCol="0">
            <a:spAutoFit/>
          </a:bodyPr>
          <a:lstStyle/>
          <a:p>
            <a:pPr algn="ctr"/>
            <a:r>
              <a:rPr lang="en-US" b="1" dirty="0">
                <a:solidFill>
                  <a:srgbClr val="7030A0"/>
                </a:solidFill>
              </a:rPr>
              <a:t>Contraction</a:t>
            </a:r>
          </a:p>
        </p:txBody>
      </p:sp>
      <p:sp>
        <p:nvSpPr>
          <p:cNvPr id="12" name="TextBox 11">
            <a:extLst>
              <a:ext uri="{FF2B5EF4-FFF2-40B4-BE49-F238E27FC236}">
                <a16:creationId xmlns:a16="http://schemas.microsoft.com/office/drawing/2014/main" id="{BE75C5E0-B94A-4B0D-AC99-BE753D661514}"/>
              </a:ext>
            </a:extLst>
          </p:cNvPr>
          <p:cNvSpPr txBox="1"/>
          <p:nvPr/>
        </p:nvSpPr>
        <p:spPr>
          <a:xfrm>
            <a:off x="8038012" y="5975755"/>
            <a:ext cx="2629991" cy="369332"/>
          </a:xfrm>
          <a:prstGeom prst="rect">
            <a:avLst/>
          </a:prstGeom>
          <a:noFill/>
        </p:spPr>
        <p:txBody>
          <a:bodyPr wrap="square" rtlCol="0">
            <a:spAutoFit/>
          </a:bodyPr>
          <a:lstStyle/>
          <a:p>
            <a:pPr algn="ctr"/>
            <a:r>
              <a:rPr lang="en-US" b="1" dirty="0">
                <a:solidFill>
                  <a:srgbClr val="7030A0"/>
                </a:solidFill>
              </a:rPr>
              <a:t>Relaxation</a:t>
            </a:r>
          </a:p>
        </p:txBody>
      </p:sp>
    </p:spTree>
    <p:extLst>
      <p:ext uri="{BB962C8B-B14F-4D97-AF65-F5344CB8AC3E}">
        <p14:creationId xmlns:p14="http://schemas.microsoft.com/office/powerpoint/2010/main" val="899337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75CF36-58F3-40F7-8207-977096326679}"/>
              </a:ext>
            </a:extLst>
          </p:cNvPr>
          <p:cNvSpPr>
            <a:spLocks noGrp="1"/>
          </p:cNvSpPr>
          <p:nvPr>
            <p:ph type="sldNum" sz="quarter" idx="12"/>
          </p:nvPr>
        </p:nvSpPr>
        <p:spPr/>
        <p:txBody>
          <a:bodyPr/>
          <a:lstStyle/>
          <a:p>
            <a:fld id="{106E12CD-FCB1-464E-A775-0B83FDDACE03}" type="slidenum">
              <a:rPr lang="en-US" smtClean="0"/>
              <a:pPr/>
              <a:t>2</a:t>
            </a:fld>
            <a:endParaRPr lang="en-US" dirty="0"/>
          </a:p>
        </p:txBody>
      </p:sp>
      <p:pic>
        <p:nvPicPr>
          <p:cNvPr id="5" name="Picture 4">
            <a:extLst>
              <a:ext uri="{FF2B5EF4-FFF2-40B4-BE49-F238E27FC236}">
                <a16:creationId xmlns:a16="http://schemas.microsoft.com/office/drawing/2014/main" id="{CBE1EE8F-FB56-4BB5-8E92-F94FE293A1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4726" y="280903"/>
            <a:ext cx="6442623" cy="6046512"/>
          </a:xfrm>
          <a:prstGeom prst="rect">
            <a:avLst/>
          </a:prstGeom>
        </p:spPr>
      </p:pic>
      <p:cxnSp>
        <p:nvCxnSpPr>
          <p:cNvPr id="6" name="Straight Arrow Connector 5">
            <a:extLst>
              <a:ext uri="{FF2B5EF4-FFF2-40B4-BE49-F238E27FC236}">
                <a16:creationId xmlns:a16="http://schemas.microsoft.com/office/drawing/2014/main" id="{9E36061B-20B6-44BB-978B-DB92680785E0}"/>
              </a:ext>
            </a:extLst>
          </p:cNvPr>
          <p:cNvCxnSpPr>
            <a:cxnSpLocks/>
          </p:cNvCxnSpPr>
          <p:nvPr/>
        </p:nvCxnSpPr>
        <p:spPr>
          <a:xfrm flipH="1">
            <a:off x="8718884" y="5716615"/>
            <a:ext cx="1203158" cy="0"/>
          </a:xfrm>
          <a:prstGeom prst="straightConnector1">
            <a:avLst/>
          </a:prstGeom>
          <a:ln w="1270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342449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39A933-583B-427C-B9C2-42923D547298}"/>
              </a:ext>
            </a:extLst>
          </p:cNvPr>
          <p:cNvSpPr>
            <a:spLocks noGrp="1"/>
          </p:cNvSpPr>
          <p:nvPr>
            <p:ph type="sldNum" sz="quarter" idx="4"/>
          </p:nvPr>
        </p:nvSpPr>
        <p:spPr/>
        <p:txBody>
          <a:bodyPr/>
          <a:lstStyle/>
          <a:p>
            <a:pPr>
              <a:defRPr/>
            </a:pPr>
            <a:fld id="{9807A515-43CD-46FC-8AFA-10142C5E40B3}" type="slidenum">
              <a:rPr lang="en-US" smtClean="0"/>
              <a:pPr>
                <a:defRPr/>
              </a:pPr>
              <a:t>20</a:t>
            </a:fld>
            <a:endParaRPr lang="en-US" dirty="0"/>
          </a:p>
        </p:txBody>
      </p:sp>
      <p:sp>
        <p:nvSpPr>
          <p:cNvPr id="3" name="Title 2">
            <a:extLst>
              <a:ext uri="{FF2B5EF4-FFF2-40B4-BE49-F238E27FC236}">
                <a16:creationId xmlns:a16="http://schemas.microsoft.com/office/drawing/2014/main" id="{03624DAE-2BFB-45A0-8B0F-5B614242FBF4}"/>
              </a:ext>
            </a:extLst>
          </p:cNvPr>
          <p:cNvSpPr>
            <a:spLocks noGrp="1"/>
          </p:cNvSpPr>
          <p:nvPr>
            <p:ph type="title"/>
          </p:nvPr>
        </p:nvSpPr>
        <p:spPr/>
        <p:txBody>
          <a:bodyPr/>
          <a:lstStyle/>
          <a:p>
            <a:r>
              <a:rPr lang="en-US" dirty="0"/>
              <a:t>Skeletal Muscle Organization</a:t>
            </a:r>
          </a:p>
        </p:txBody>
      </p:sp>
      <p:pic>
        <p:nvPicPr>
          <p:cNvPr id="5" name="Picture 3">
            <a:extLst>
              <a:ext uri="{FF2B5EF4-FFF2-40B4-BE49-F238E27FC236}">
                <a16:creationId xmlns:a16="http://schemas.microsoft.com/office/drawing/2014/main" id="{B7CD915A-1C27-4A0A-A082-8DCA36ED918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08520" y="1103313"/>
            <a:ext cx="3567112" cy="465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4">
            <a:extLst>
              <a:ext uri="{FF2B5EF4-FFF2-40B4-BE49-F238E27FC236}">
                <a16:creationId xmlns:a16="http://schemas.microsoft.com/office/drawing/2014/main" id="{427DE905-9CBC-4C7A-963B-0496392CEDC2}"/>
              </a:ext>
            </a:extLst>
          </p:cNvPr>
          <p:cNvSpPr txBox="1">
            <a:spLocks noChangeArrowheads="1"/>
          </p:cNvSpPr>
          <p:nvPr/>
        </p:nvSpPr>
        <p:spPr bwMode="auto">
          <a:xfrm>
            <a:off x="3165833" y="5754688"/>
            <a:ext cx="10064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spcBef>
                <a:spcPct val="0"/>
              </a:spcBef>
              <a:buFontTx/>
              <a:buNone/>
            </a:pPr>
            <a:r>
              <a:rPr lang="en-US" altLang="en-US" sz="1500"/>
              <a:t>Sarcomere</a:t>
            </a:r>
          </a:p>
        </p:txBody>
      </p:sp>
      <p:pic>
        <p:nvPicPr>
          <p:cNvPr id="7" name="Picture 6">
            <a:extLst>
              <a:ext uri="{FF2B5EF4-FFF2-40B4-BE49-F238E27FC236}">
                <a16:creationId xmlns:a16="http://schemas.microsoft.com/office/drawing/2014/main" id="{11DFF75D-1155-4F68-8575-A2274BA1BE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0433" y="4124326"/>
            <a:ext cx="4562475"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5DB3C00B-F6B3-431B-91E3-27301F98D3F0}"/>
              </a:ext>
            </a:extLst>
          </p:cNvPr>
          <p:cNvSpPr txBox="1">
            <a:spLocks noChangeArrowheads="1"/>
          </p:cNvSpPr>
          <p:nvPr/>
        </p:nvSpPr>
        <p:spPr bwMode="auto">
          <a:xfrm>
            <a:off x="7444145" y="5467350"/>
            <a:ext cx="773112"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spcBef>
                <a:spcPct val="0"/>
              </a:spcBef>
              <a:buFontTx/>
              <a:buNone/>
            </a:pPr>
            <a:r>
              <a:rPr lang="en-US" altLang="en-US" sz="1500"/>
              <a:t>Myosin</a:t>
            </a:r>
          </a:p>
        </p:txBody>
      </p:sp>
      <p:sp>
        <p:nvSpPr>
          <p:cNvPr id="9" name="TextBox 8">
            <a:extLst>
              <a:ext uri="{FF2B5EF4-FFF2-40B4-BE49-F238E27FC236}">
                <a16:creationId xmlns:a16="http://schemas.microsoft.com/office/drawing/2014/main" id="{82584E28-6E7F-4208-AE19-6D0CEBCAF5AA}"/>
              </a:ext>
            </a:extLst>
          </p:cNvPr>
          <p:cNvSpPr txBox="1">
            <a:spLocks noChangeArrowheads="1"/>
          </p:cNvSpPr>
          <p:nvPr/>
        </p:nvSpPr>
        <p:spPr bwMode="auto">
          <a:xfrm>
            <a:off x="6232882" y="3986213"/>
            <a:ext cx="61118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spcBef>
                <a:spcPct val="0"/>
              </a:spcBef>
              <a:buFontTx/>
              <a:buNone/>
            </a:pPr>
            <a:r>
              <a:rPr lang="en-US" altLang="en-US" sz="1500"/>
              <a:t>Actin</a:t>
            </a:r>
          </a:p>
        </p:txBody>
      </p:sp>
      <p:sp>
        <p:nvSpPr>
          <p:cNvPr id="10" name="TextBox 9">
            <a:extLst>
              <a:ext uri="{FF2B5EF4-FFF2-40B4-BE49-F238E27FC236}">
                <a16:creationId xmlns:a16="http://schemas.microsoft.com/office/drawing/2014/main" id="{6F4E787E-44F0-4ABC-8220-8D0B42404EF8}"/>
              </a:ext>
            </a:extLst>
          </p:cNvPr>
          <p:cNvSpPr txBox="1"/>
          <p:nvPr/>
        </p:nvSpPr>
        <p:spPr>
          <a:xfrm>
            <a:off x="6203870" y="2243137"/>
            <a:ext cx="3255251" cy="600164"/>
          </a:xfrm>
          <a:prstGeom prst="rect">
            <a:avLst/>
          </a:prstGeom>
          <a:noFill/>
        </p:spPr>
        <p:txBody>
          <a:bodyPr wrap="none">
            <a:spAutoFit/>
          </a:bodyPr>
          <a:lstStyle/>
          <a:p>
            <a:pPr algn="ctr">
              <a:defRPr/>
            </a:pPr>
            <a:r>
              <a:rPr lang="en-US" dirty="0">
                <a:ea typeface="ＭＳ Ｐゴシック" panose="020B0600070205080204" pitchFamily="34" charset="-128"/>
              </a:rPr>
              <a:t>Mechanism of force production=</a:t>
            </a:r>
          </a:p>
          <a:p>
            <a:pPr algn="ctr">
              <a:defRPr/>
            </a:pPr>
            <a:r>
              <a:rPr lang="en-US" sz="1500" dirty="0">
                <a:ea typeface="ＭＳ Ｐゴシック" panose="020B0600070205080204" pitchFamily="34" charset="-128"/>
              </a:rPr>
              <a:t>Actin-myosin cross bridges</a:t>
            </a:r>
          </a:p>
        </p:txBody>
      </p:sp>
    </p:spTree>
    <p:extLst>
      <p:ext uri="{BB962C8B-B14F-4D97-AF65-F5344CB8AC3E}">
        <p14:creationId xmlns:p14="http://schemas.microsoft.com/office/powerpoint/2010/main" val="37823668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EC81B-4D7C-80F2-A148-98215A494AB9}"/>
              </a:ext>
            </a:extLst>
          </p:cNvPr>
          <p:cNvSpPr>
            <a:spLocks noGrp="1"/>
          </p:cNvSpPr>
          <p:nvPr>
            <p:ph type="title"/>
          </p:nvPr>
        </p:nvSpPr>
        <p:spPr/>
        <p:txBody>
          <a:bodyPr/>
          <a:lstStyle/>
          <a:p>
            <a:endParaRPr lang="en-US"/>
          </a:p>
        </p:txBody>
      </p:sp>
      <p:pic>
        <p:nvPicPr>
          <p:cNvPr id="5" name="Content Placeholder 4" descr="Diagram&#10;&#10;Description automatically generated">
            <a:extLst>
              <a:ext uri="{FF2B5EF4-FFF2-40B4-BE49-F238E27FC236}">
                <a16:creationId xmlns:a16="http://schemas.microsoft.com/office/drawing/2014/main" id="{8BA1D1DC-E65B-6F28-410D-8EA53E3C6448}"/>
              </a:ext>
            </a:extLst>
          </p:cNvPr>
          <p:cNvPicPr>
            <a:picLocks noGrp="1" noChangeAspect="1"/>
          </p:cNvPicPr>
          <p:nvPr>
            <p:ph sz="quarter" idx="10"/>
          </p:nvPr>
        </p:nvPicPr>
        <p:blipFill>
          <a:blip r:embed="rId2"/>
          <a:stretch>
            <a:fillRect/>
          </a:stretch>
        </p:blipFill>
        <p:spPr>
          <a:xfrm>
            <a:off x="3366303" y="1139825"/>
            <a:ext cx="5578456" cy="5084763"/>
          </a:xfrm>
        </p:spPr>
      </p:pic>
    </p:spTree>
    <p:extLst>
      <p:ext uri="{BB962C8B-B14F-4D97-AF65-F5344CB8AC3E}">
        <p14:creationId xmlns:p14="http://schemas.microsoft.com/office/powerpoint/2010/main" val="29929172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A7D13A-ACE2-49CF-9800-6B488CD6DCF3}"/>
              </a:ext>
            </a:extLst>
          </p:cNvPr>
          <p:cNvSpPr>
            <a:spLocks noGrp="1"/>
          </p:cNvSpPr>
          <p:nvPr>
            <p:ph type="sldNum" sz="quarter" idx="4"/>
          </p:nvPr>
        </p:nvSpPr>
        <p:spPr/>
        <p:txBody>
          <a:bodyPr/>
          <a:lstStyle/>
          <a:p>
            <a:pPr>
              <a:defRPr/>
            </a:pPr>
            <a:fld id="{9807A515-43CD-46FC-8AFA-10142C5E40B3}" type="slidenum">
              <a:rPr lang="en-US" smtClean="0"/>
              <a:pPr>
                <a:defRPr/>
              </a:pPr>
              <a:t>22</a:t>
            </a:fld>
            <a:endParaRPr lang="en-US" dirty="0"/>
          </a:p>
        </p:txBody>
      </p:sp>
      <p:sp>
        <p:nvSpPr>
          <p:cNvPr id="3" name="Title 2">
            <a:extLst>
              <a:ext uri="{FF2B5EF4-FFF2-40B4-BE49-F238E27FC236}">
                <a16:creationId xmlns:a16="http://schemas.microsoft.com/office/drawing/2014/main" id="{D46FB0B5-6F8D-4E7D-8166-5C0FFF7B4EC0}"/>
              </a:ext>
            </a:extLst>
          </p:cNvPr>
          <p:cNvSpPr>
            <a:spLocks noGrp="1"/>
          </p:cNvSpPr>
          <p:nvPr>
            <p:ph type="title"/>
          </p:nvPr>
        </p:nvSpPr>
        <p:spPr/>
        <p:txBody>
          <a:bodyPr/>
          <a:lstStyle/>
          <a:p>
            <a:r>
              <a:rPr lang="en-US" dirty="0"/>
              <a:t>Sarcomeres and Sliding Filament Theory</a:t>
            </a:r>
          </a:p>
        </p:txBody>
      </p:sp>
      <p:pic>
        <p:nvPicPr>
          <p:cNvPr id="1030" name="Picture 6">
            <a:extLst>
              <a:ext uri="{FF2B5EF4-FFF2-40B4-BE49-F238E27FC236}">
                <a16:creationId xmlns:a16="http://schemas.microsoft.com/office/drawing/2014/main" id="{9EC696FF-D1CA-43CE-813E-CB31D88B2A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9975" y="1495311"/>
            <a:ext cx="5679209" cy="43928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C:\jbt\TROY\JBT\Biomed\301_401\Lectures\Leanne_Images\Scanned other\Fig_8.17.tif">
            <a:extLst>
              <a:ext uri="{FF2B5EF4-FFF2-40B4-BE49-F238E27FC236}">
                <a16:creationId xmlns:a16="http://schemas.microsoft.com/office/drawing/2014/main" id="{FA8504B7-6C0C-4AAE-8B6A-42FBA1073E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1774" y="2535763"/>
            <a:ext cx="3060253" cy="2393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7DD942FB-B6C6-4064-B7B0-FE6849ECA0EC}"/>
              </a:ext>
            </a:extLst>
          </p:cNvPr>
          <p:cNvSpPr/>
          <p:nvPr/>
        </p:nvSpPr>
        <p:spPr>
          <a:xfrm>
            <a:off x="1808520" y="3810001"/>
            <a:ext cx="4835891" cy="239322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D04C9A6-1FD6-4589-9D19-C764C4C1A790}"/>
              </a:ext>
            </a:extLst>
          </p:cNvPr>
          <p:cNvSpPr/>
          <p:nvPr/>
        </p:nvSpPr>
        <p:spPr>
          <a:xfrm>
            <a:off x="6277515" y="3983657"/>
            <a:ext cx="1184259" cy="19045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209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3F6FC7-C5C9-4177-897F-3E3A712E6CBF}"/>
              </a:ext>
            </a:extLst>
          </p:cNvPr>
          <p:cNvSpPr>
            <a:spLocks noGrp="1"/>
          </p:cNvSpPr>
          <p:nvPr>
            <p:ph type="sldNum" sz="quarter" idx="4"/>
          </p:nvPr>
        </p:nvSpPr>
        <p:spPr/>
        <p:txBody>
          <a:bodyPr/>
          <a:lstStyle/>
          <a:p>
            <a:pPr>
              <a:defRPr/>
            </a:pPr>
            <a:fld id="{9807A515-43CD-46FC-8AFA-10142C5E40B3}" type="slidenum">
              <a:rPr lang="en-US" smtClean="0"/>
              <a:pPr>
                <a:defRPr/>
              </a:pPr>
              <a:t>23</a:t>
            </a:fld>
            <a:endParaRPr lang="en-US" dirty="0"/>
          </a:p>
        </p:txBody>
      </p:sp>
      <p:sp>
        <p:nvSpPr>
          <p:cNvPr id="3" name="Title 2">
            <a:extLst>
              <a:ext uri="{FF2B5EF4-FFF2-40B4-BE49-F238E27FC236}">
                <a16:creationId xmlns:a16="http://schemas.microsoft.com/office/drawing/2014/main" id="{EB198EB8-3A58-4251-81FC-4D8768738232}"/>
              </a:ext>
            </a:extLst>
          </p:cNvPr>
          <p:cNvSpPr>
            <a:spLocks noGrp="1"/>
          </p:cNvSpPr>
          <p:nvPr>
            <p:ph type="title"/>
          </p:nvPr>
        </p:nvSpPr>
        <p:spPr/>
        <p:txBody>
          <a:bodyPr/>
          <a:lstStyle/>
          <a:p>
            <a:r>
              <a:rPr lang="en-US" dirty="0"/>
              <a:t>Molecular Model of Sliding Filaments</a:t>
            </a:r>
          </a:p>
        </p:txBody>
      </p:sp>
      <p:pic>
        <p:nvPicPr>
          <p:cNvPr id="7170" name="Picture 2" descr="A two-part illustration shows a comparison between actin filaments with their myosin binding sites blocked by tropomyosin filaments (top) and their myosin binding sites exposed when calcium (CA2+) is present (bottom). The actin filament is represented by a chain of spheres. Each sphere has a blue dot at its center, representing a myosin binding site. In the illustration at the top, the myosin binding sites are covered by a string-like tropomyosin molecule, which is bound to a troponin molecule. In the illustration at the bottom, the tropomyosin has shifted its position after troponin binds calcium (CA2+), and the myosin binding sites are visible.">
            <a:extLst>
              <a:ext uri="{FF2B5EF4-FFF2-40B4-BE49-F238E27FC236}">
                <a16:creationId xmlns:a16="http://schemas.microsoft.com/office/drawing/2014/main" id="{0556D653-23CC-4860-8DE0-3792FDD5A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3635" y="1168127"/>
            <a:ext cx="4439397" cy="51284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10883C5-35FC-48C7-B86E-DBDF4AE7916A}"/>
              </a:ext>
            </a:extLst>
          </p:cNvPr>
          <p:cNvSpPr txBox="1"/>
          <p:nvPr/>
        </p:nvSpPr>
        <p:spPr>
          <a:xfrm>
            <a:off x="1962517" y="2805389"/>
            <a:ext cx="2618193" cy="1200329"/>
          </a:xfrm>
          <a:prstGeom prst="rect">
            <a:avLst/>
          </a:prstGeom>
          <a:noFill/>
        </p:spPr>
        <p:txBody>
          <a:bodyPr wrap="square" rtlCol="0">
            <a:spAutoFit/>
          </a:bodyPr>
          <a:lstStyle/>
          <a:p>
            <a:pPr algn="ctr"/>
            <a:r>
              <a:rPr lang="en-US" sz="2400" dirty="0">
                <a:solidFill>
                  <a:srgbClr val="7030A0"/>
                </a:solidFill>
              </a:rPr>
              <a:t>Calcium influx from the sarcoplasmic reticulum</a:t>
            </a:r>
          </a:p>
        </p:txBody>
      </p:sp>
      <p:cxnSp>
        <p:nvCxnSpPr>
          <p:cNvPr id="7" name="Straight Arrow Connector 6">
            <a:extLst>
              <a:ext uri="{FF2B5EF4-FFF2-40B4-BE49-F238E27FC236}">
                <a16:creationId xmlns:a16="http://schemas.microsoft.com/office/drawing/2014/main" id="{02AA455D-5B4D-424C-B742-5E9DBDF31306}"/>
              </a:ext>
            </a:extLst>
          </p:cNvPr>
          <p:cNvCxnSpPr>
            <a:cxnSpLocks/>
          </p:cNvCxnSpPr>
          <p:nvPr/>
        </p:nvCxnSpPr>
        <p:spPr>
          <a:xfrm flipV="1">
            <a:off x="4580710" y="3428999"/>
            <a:ext cx="1823575" cy="1"/>
          </a:xfrm>
          <a:prstGeom prst="straightConnector1">
            <a:avLst/>
          </a:prstGeom>
          <a:ln w="571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40065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6BEE17-78B1-46F3-9451-7A3B2248733E}"/>
              </a:ext>
            </a:extLst>
          </p:cNvPr>
          <p:cNvSpPr>
            <a:spLocks noGrp="1"/>
          </p:cNvSpPr>
          <p:nvPr>
            <p:ph type="sldNum" sz="quarter" idx="4"/>
          </p:nvPr>
        </p:nvSpPr>
        <p:spPr/>
        <p:txBody>
          <a:bodyPr/>
          <a:lstStyle/>
          <a:p>
            <a:pPr>
              <a:defRPr/>
            </a:pPr>
            <a:fld id="{9807A515-43CD-46FC-8AFA-10142C5E40B3}" type="slidenum">
              <a:rPr lang="en-US" smtClean="0"/>
              <a:pPr>
                <a:defRPr/>
              </a:pPr>
              <a:t>24</a:t>
            </a:fld>
            <a:endParaRPr lang="en-US" dirty="0"/>
          </a:p>
        </p:txBody>
      </p:sp>
      <p:sp>
        <p:nvSpPr>
          <p:cNvPr id="3" name="Title 2">
            <a:extLst>
              <a:ext uri="{FF2B5EF4-FFF2-40B4-BE49-F238E27FC236}">
                <a16:creationId xmlns:a16="http://schemas.microsoft.com/office/drawing/2014/main" id="{721ACA78-1FE8-4622-8F2C-99557C10A1BF}"/>
              </a:ext>
            </a:extLst>
          </p:cNvPr>
          <p:cNvSpPr>
            <a:spLocks noGrp="1"/>
          </p:cNvSpPr>
          <p:nvPr>
            <p:ph type="title"/>
          </p:nvPr>
        </p:nvSpPr>
        <p:spPr/>
        <p:txBody>
          <a:bodyPr/>
          <a:lstStyle/>
          <a:p>
            <a:r>
              <a:rPr lang="en-US" dirty="0"/>
              <a:t>Molecular Model of Sliding Filaments</a:t>
            </a:r>
          </a:p>
        </p:txBody>
      </p:sp>
      <p:grpSp>
        <p:nvGrpSpPr>
          <p:cNvPr id="5" name="Group 4">
            <a:extLst>
              <a:ext uri="{FF2B5EF4-FFF2-40B4-BE49-F238E27FC236}">
                <a16:creationId xmlns:a16="http://schemas.microsoft.com/office/drawing/2014/main" id="{D1CE8DAA-17AE-4F01-BC19-8F6386352EDB}"/>
              </a:ext>
            </a:extLst>
          </p:cNvPr>
          <p:cNvGrpSpPr/>
          <p:nvPr/>
        </p:nvGrpSpPr>
        <p:grpSpPr>
          <a:xfrm>
            <a:off x="5802085" y="5558016"/>
            <a:ext cx="4310744" cy="667611"/>
            <a:chOff x="4323805" y="5650950"/>
            <a:chExt cx="4310744" cy="667611"/>
          </a:xfrm>
        </p:grpSpPr>
        <p:sp>
          <p:nvSpPr>
            <p:cNvPr id="4" name="Rectangle: Rounded Corners 3">
              <a:extLst>
                <a:ext uri="{FF2B5EF4-FFF2-40B4-BE49-F238E27FC236}">
                  <a16:creationId xmlns:a16="http://schemas.microsoft.com/office/drawing/2014/main" id="{124B17DA-4F91-413D-ACC1-4A1DA1A36CF4}"/>
                </a:ext>
              </a:extLst>
            </p:cNvPr>
            <p:cNvSpPr/>
            <p:nvPr/>
          </p:nvSpPr>
          <p:spPr>
            <a:xfrm>
              <a:off x="4323805" y="5650950"/>
              <a:ext cx="4310744" cy="646332"/>
            </a:xfrm>
            <a:prstGeom prst="roundRect">
              <a:avLst/>
            </a:prstGeom>
            <a:solidFill>
              <a:schemeClr val="accent4">
                <a:lumMod val="20000"/>
                <a:lumOff val="80000"/>
              </a:schemeClr>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D32466F-2AF6-4C1F-A408-04A84AE95449}"/>
                </a:ext>
              </a:extLst>
            </p:cNvPr>
            <p:cNvSpPr txBox="1"/>
            <p:nvPr/>
          </p:nvSpPr>
          <p:spPr>
            <a:xfrm>
              <a:off x="4323805" y="5672230"/>
              <a:ext cx="4219303" cy="646331"/>
            </a:xfrm>
            <a:prstGeom prst="rect">
              <a:avLst/>
            </a:prstGeom>
            <a:noFill/>
          </p:spPr>
          <p:txBody>
            <a:bodyPr wrap="square">
              <a:spAutoFit/>
            </a:bodyPr>
            <a:lstStyle/>
            <a:p>
              <a:pPr algn="ctr">
                <a:defRPr/>
              </a:pPr>
              <a:r>
                <a:rPr lang="en-US" b="1" dirty="0">
                  <a:solidFill>
                    <a:srgbClr val="7030A0"/>
                  </a:solidFill>
                  <a:ea typeface="ＭＳ Ｐゴシック" panose="020B0600070205080204" pitchFamily="34" charset="-128"/>
                </a:rPr>
                <a:t>Number of cross-bridges determines the force produced</a:t>
              </a:r>
            </a:p>
          </p:txBody>
        </p:sp>
      </p:grpSp>
      <p:pic>
        <p:nvPicPr>
          <p:cNvPr id="6146" name="Picture 2" descr="This multipart figure shows the mechanism of skeletal muscle contraction. In the top panel, the ADP and inorganic phosphate molecules are bound to the myosin motor head. In the middle panel, the ADP and phosphate come off the myosin motor and the direction of the power stroke is shown. In the bottom panel, a molecule of ATP is shown to bind the myosin motor head and the motor is reset.">
            <a:extLst>
              <a:ext uri="{FF2B5EF4-FFF2-40B4-BE49-F238E27FC236}">
                <a16:creationId xmlns:a16="http://schemas.microsoft.com/office/drawing/2014/main" id="{EA4C782B-2502-4F14-B8E2-753C470C0D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33452" y="1125813"/>
            <a:ext cx="3338371" cy="518209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BFC2CE3C-A9ED-48D7-8AE0-0655106CD161}"/>
              </a:ext>
            </a:extLst>
          </p:cNvPr>
          <p:cNvSpPr txBox="1"/>
          <p:nvPr/>
        </p:nvSpPr>
        <p:spPr>
          <a:xfrm>
            <a:off x="5847807" y="1384663"/>
            <a:ext cx="4219303" cy="4078039"/>
          </a:xfrm>
          <a:prstGeom prst="rect">
            <a:avLst/>
          </a:prstGeom>
          <a:noFill/>
        </p:spPr>
        <p:txBody>
          <a:bodyPr wrap="square" rtlCol="0">
            <a:spAutoFit/>
          </a:bodyPr>
          <a:lstStyle/>
          <a:p>
            <a:pPr marL="342900" indent="-342900">
              <a:spcAft>
                <a:spcPts val="600"/>
              </a:spcAft>
              <a:buAutoNum type="arabicPeriod"/>
            </a:pPr>
            <a:r>
              <a:rPr lang="en-US" dirty="0"/>
              <a:t>Myosin binding sites on actin are exposed as Ca</a:t>
            </a:r>
            <a:r>
              <a:rPr lang="en-US" baseline="30000" dirty="0"/>
              <a:t>2+</a:t>
            </a:r>
            <a:r>
              <a:rPr lang="en-US" dirty="0"/>
              <a:t> binds to troponin</a:t>
            </a:r>
          </a:p>
          <a:p>
            <a:pPr marL="342900" indent="-342900">
              <a:spcAft>
                <a:spcPts val="600"/>
              </a:spcAft>
              <a:buAutoNum type="arabicPeriod"/>
            </a:pPr>
            <a:r>
              <a:rPr lang="en-US" dirty="0"/>
              <a:t>The myosin head binds to actin to form a cross-bridge</a:t>
            </a:r>
          </a:p>
          <a:p>
            <a:pPr marL="342900" indent="-342900">
              <a:spcAft>
                <a:spcPts val="600"/>
              </a:spcAft>
              <a:buAutoNum type="arabicPeriod"/>
            </a:pPr>
            <a:r>
              <a:rPr lang="en-US" dirty="0"/>
              <a:t>POWER STROKE: the myosin head bends and expels the ADP and P</a:t>
            </a:r>
            <a:r>
              <a:rPr lang="en-US" baseline="-25000" dirty="0"/>
              <a:t>i </a:t>
            </a:r>
            <a:endParaRPr lang="en-US" dirty="0"/>
          </a:p>
          <a:p>
            <a:pPr marL="342900" indent="-342900">
              <a:spcAft>
                <a:spcPts val="600"/>
              </a:spcAft>
              <a:buAutoNum type="arabicPeriod"/>
            </a:pPr>
            <a:r>
              <a:rPr lang="en-US" dirty="0"/>
              <a:t>ATP binds to the myosin head and causes detachment</a:t>
            </a:r>
          </a:p>
          <a:p>
            <a:pPr marL="342900" indent="-342900">
              <a:spcAft>
                <a:spcPts val="600"/>
              </a:spcAft>
              <a:buAutoNum type="arabicPeriod"/>
            </a:pPr>
            <a:r>
              <a:rPr lang="en-US" dirty="0"/>
              <a:t>ATP hydrolyzes into ADP and P</a:t>
            </a:r>
            <a:r>
              <a:rPr lang="en-US" baseline="-25000" dirty="0"/>
              <a:t>i </a:t>
            </a:r>
            <a:r>
              <a:rPr lang="en-US" dirty="0"/>
              <a:t>and returns the myosin to its “cocked” position</a:t>
            </a:r>
          </a:p>
          <a:p>
            <a:pPr marL="342900" indent="-342900">
              <a:spcAft>
                <a:spcPts val="600"/>
              </a:spcAft>
              <a:buAutoNum type="arabicPeriod"/>
            </a:pPr>
            <a:r>
              <a:rPr lang="en-US" dirty="0"/>
              <a:t>Cross-bridges can again form and the cycle repeats itself</a:t>
            </a:r>
          </a:p>
        </p:txBody>
      </p:sp>
      <p:sp>
        <p:nvSpPr>
          <p:cNvPr id="19" name="Text Box 4">
            <a:extLst>
              <a:ext uri="{FF2B5EF4-FFF2-40B4-BE49-F238E27FC236}">
                <a16:creationId xmlns:a16="http://schemas.microsoft.com/office/drawing/2014/main" id="{270B321B-F76C-4A9A-A3F7-A6661C72524B}"/>
              </a:ext>
            </a:extLst>
          </p:cNvPr>
          <p:cNvSpPr txBox="1">
            <a:spLocks noChangeArrowheads="1"/>
          </p:cNvSpPr>
          <p:nvPr/>
        </p:nvSpPr>
        <p:spPr bwMode="auto">
          <a:xfrm>
            <a:off x="1320068" y="2980082"/>
            <a:ext cx="187597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50000"/>
              </a:spcBef>
              <a:buFontTx/>
              <a:buNone/>
            </a:pPr>
            <a:r>
              <a:rPr lang="en-US" altLang="en-US" sz="1800" dirty="0">
                <a:solidFill>
                  <a:srgbClr val="002060"/>
                </a:solidFill>
                <a:latin typeface="Arial" panose="020B0604020202020204" pitchFamily="34" charset="0"/>
              </a:rPr>
              <a:t>Force production</a:t>
            </a:r>
            <a:endParaRPr lang="en-US" altLang="en-US" sz="1800" dirty="0">
              <a:latin typeface="Arial" panose="020B0604020202020204" pitchFamily="34" charset="0"/>
            </a:endParaRPr>
          </a:p>
        </p:txBody>
      </p:sp>
    </p:spTree>
    <p:extLst>
      <p:ext uri="{BB962C8B-B14F-4D97-AF65-F5344CB8AC3E}">
        <p14:creationId xmlns:p14="http://schemas.microsoft.com/office/powerpoint/2010/main" val="2932932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A7D13A-ACE2-49CF-9800-6B488CD6DCF3}"/>
              </a:ext>
            </a:extLst>
          </p:cNvPr>
          <p:cNvSpPr>
            <a:spLocks noGrp="1"/>
          </p:cNvSpPr>
          <p:nvPr>
            <p:ph type="sldNum" sz="quarter" idx="4"/>
          </p:nvPr>
        </p:nvSpPr>
        <p:spPr/>
        <p:txBody>
          <a:bodyPr/>
          <a:lstStyle/>
          <a:p>
            <a:pPr>
              <a:defRPr/>
            </a:pPr>
            <a:fld id="{9807A515-43CD-46FC-8AFA-10142C5E40B3}" type="slidenum">
              <a:rPr lang="en-US" smtClean="0"/>
              <a:pPr>
                <a:defRPr/>
              </a:pPr>
              <a:t>25</a:t>
            </a:fld>
            <a:endParaRPr lang="en-US" dirty="0"/>
          </a:p>
        </p:txBody>
      </p:sp>
      <p:sp>
        <p:nvSpPr>
          <p:cNvPr id="3" name="Title 2">
            <a:extLst>
              <a:ext uri="{FF2B5EF4-FFF2-40B4-BE49-F238E27FC236}">
                <a16:creationId xmlns:a16="http://schemas.microsoft.com/office/drawing/2014/main" id="{D46FB0B5-6F8D-4E7D-8166-5C0FFF7B4EC0}"/>
              </a:ext>
            </a:extLst>
          </p:cNvPr>
          <p:cNvSpPr>
            <a:spLocks noGrp="1"/>
          </p:cNvSpPr>
          <p:nvPr>
            <p:ph type="title"/>
          </p:nvPr>
        </p:nvSpPr>
        <p:spPr/>
        <p:txBody>
          <a:bodyPr/>
          <a:lstStyle/>
          <a:p>
            <a:r>
              <a:rPr lang="en-US" dirty="0"/>
              <a:t>Sarcomeres and Sliding Filament Theory</a:t>
            </a:r>
          </a:p>
        </p:txBody>
      </p:sp>
      <p:pic>
        <p:nvPicPr>
          <p:cNvPr id="1030" name="Picture 6">
            <a:extLst>
              <a:ext uri="{FF2B5EF4-FFF2-40B4-BE49-F238E27FC236}">
                <a16:creationId xmlns:a16="http://schemas.microsoft.com/office/drawing/2014/main" id="{9EC696FF-D1CA-43CE-813E-CB31D88B2A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9975" y="1495311"/>
            <a:ext cx="5679209" cy="43928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C:\jbt\TROY\JBT\Biomed\301_401\Lectures\Leanne_Images\Scanned other\Fig_8.17.tif">
            <a:extLst>
              <a:ext uri="{FF2B5EF4-FFF2-40B4-BE49-F238E27FC236}">
                <a16:creationId xmlns:a16="http://schemas.microsoft.com/office/drawing/2014/main" id="{FA8504B7-6C0C-4AAE-8B6A-42FBA1073E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1774" y="2535763"/>
            <a:ext cx="3060253" cy="2393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51615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588323-C2AB-4A1C-8A8D-24F05C12E49C}"/>
              </a:ext>
            </a:extLst>
          </p:cNvPr>
          <p:cNvSpPr>
            <a:spLocks noGrp="1"/>
          </p:cNvSpPr>
          <p:nvPr>
            <p:ph type="sldNum" sz="quarter" idx="4"/>
          </p:nvPr>
        </p:nvSpPr>
        <p:spPr/>
        <p:txBody>
          <a:bodyPr/>
          <a:lstStyle/>
          <a:p>
            <a:pPr>
              <a:defRPr/>
            </a:pPr>
            <a:fld id="{9807A515-43CD-46FC-8AFA-10142C5E40B3}" type="slidenum">
              <a:rPr lang="en-US" smtClean="0"/>
              <a:pPr>
                <a:defRPr/>
              </a:pPr>
              <a:t>26</a:t>
            </a:fld>
            <a:endParaRPr lang="en-US" dirty="0"/>
          </a:p>
        </p:txBody>
      </p:sp>
      <p:sp>
        <p:nvSpPr>
          <p:cNvPr id="3" name="Title 2">
            <a:extLst>
              <a:ext uri="{FF2B5EF4-FFF2-40B4-BE49-F238E27FC236}">
                <a16:creationId xmlns:a16="http://schemas.microsoft.com/office/drawing/2014/main" id="{33C433E5-EE86-472B-B9FE-03E172605030}"/>
              </a:ext>
            </a:extLst>
          </p:cNvPr>
          <p:cNvSpPr>
            <a:spLocks noGrp="1"/>
          </p:cNvSpPr>
          <p:nvPr>
            <p:ph type="title"/>
          </p:nvPr>
        </p:nvSpPr>
        <p:spPr>
          <a:xfrm>
            <a:off x="1808520" y="295275"/>
            <a:ext cx="8859480" cy="638989"/>
          </a:xfrm>
        </p:spPr>
        <p:txBody>
          <a:bodyPr/>
          <a:lstStyle/>
          <a:p>
            <a:r>
              <a:rPr lang="en-US" dirty="0"/>
              <a:t>Force Production Based on Sliding Filament Theory</a:t>
            </a:r>
          </a:p>
        </p:txBody>
      </p:sp>
      <p:pic>
        <p:nvPicPr>
          <p:cNvPr id="3074" name="Picture 2" descr="Optimal Overlap 100 F 80 60 No Cross Bridges Attached %) 40-Too Much Overlap 20 0 3.6 μm 1.2μm 2.1um SARCOMERE LENGTH">
            <a:extLst>
              <a:ext uri="{FF2B5EF4-FFF2-40B4-BE49-F238E27FC236}">
                <a16:creationId xmlns:a16="http://schemas.microsoft.com/office/drawing/2014/main" id="{C3F38A2F-6CB5-41C2-B530-19768ABCB5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123" b="15026"/>
          <a:stretch/>
        </p:blipFill>
        <p:spPr bwMode="auto">
          <a:xfrm>
            <a:off x="1808520" y="1488415"/>
            <a:ext cx="8676600" cy="45455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F300301-B063-4DCD-87FB-E917AC9C6FEE}"/>
              </a:ext>
            </a:extLst>
          </p:cNvPr>
          <p:cNvSpPr txBox="1"/>
          <p:nvPr/>
        </p:nvSpPr>
        <p:spPr>
          <a:xfrm>
            <a:off x="2746365" y="1119083"/>
            <a:ext cx="6699270" cy="369332"/>
          </a:xfrm>
          <a:prstGeom prst="rect">
            <a:avLst/>
          </a:prstGeom>
          <a:noFill/>
        </p:spPr>
        <p:txBody>
          <a:bodyPr wrap="none">
            <a:spAutoFit/>
          </a:bodyPr>
          <a:lstStyle/>
          <a:p>
            <a:pPr algn="ctr">
              <a:defRPr/>
            </a:pPr>
            <a:r>
              <a:rPr lang="en-US" dirty="0">
                <a:solidFill>
                  <a:srgbClr val="7030A0"/>
                </a:solidFill>
                <a:ea typeface="ＭＳ Ｐゴシック" panose="020B0600070205080204" pitchFamily="34" charset="-128"/>
              </a:rPr>
              <a:t>Most important point: number of cross-bridges determines the force!</a:t>
            </a:r>
          </a:p>
        </p:txBody>
      </p:sp>
    </p:spTree>
    <p:extLst>
      <p:ext uri="{BB962C8B-B14F-4D97-AF65-F5344CB8AC3E}">
        <p14:creationId xmlns:p14="http://schemas.microsoft.com/office/powerpoint/2010/main" val="40920074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6AE079-DA64-4492-A539-7312BD1C9D25}"/>
              </a:ext>
            </a:extLst>
          </p:cNvPr>
          <p:cNvSpPr>
            <a:spLocks noGrp="1"/>
          </p:cNvSpPr>
          <p:nvPr>
            <p:ph type="sldNum" sz="quarter" idx="4"/>
          </p:nvPr>
        </p:nvSpPr>
        <p:spPr/>
        <p:txBody>
          <a:bodyPr/>
          <a:lstStyle/>
          <a:p>
            <a:pPr>
              <a:defRPr/>
            </a:pPr>
            <a:fld id="{9807A515-43CD-46FC-8AFA-10142C5E40B3}" type="slidenum">
              <a:rPr lang="en-US" smtClean="0"/>
              <a:pPr>
                <a:defRPr/>
              </a:pPr>
              <a:t>27</a:t>
            </a:fld>
            <a:endParaRPr lang="en-US" dirty="0"/>
          </a:p>
        </p:txBody>
      </p:sp>
      <p:sp>
        <p:nvSpPr>
          <p:cNvPr id="3" name="Title 2">
            <a:extLst>
              <a:ext uri="{FF2B5EF4-FFF2-40B4-BE49-F238E27FC236}">
                <a16:creationId xmlns:a16="http://schemas.microsoft.com/office/drawing/2014/main" id="{06830D4F-08A3-425B-923C-FEA37C2FDF06}"/>
              </a:ext>
            </a:extLst>
          </p:cNvPr>
          <p:cNvSpPr>
            <a:spLocks noGrp="1"/>
          </p:cNvSpPr>
          <p:nvPr>
            <p:ph type="title"/>
          </p:nvPr>
        </p:nvSpPr>
        <p:spPr/>
        <p:txBody>
          <a:bodyPr/>
          <a:lstStyle/>
          <a:p>
            <a:r>
              <a:rPr lang="en-US" dirty="0"/>
              <a:t>Excitation-Contraction Coupling</a:t>
            </a:r>
          </a:p>
        </p:txBody>
      </p:sp>
      <p:pic>
        <p:nvPicPr>
          <p:cNvPr id="4098" name="Picture 2" descr="Pin by Summer Abubaker on Career Advancement | Neuromuscular junction,  Medical school studying, Neuromuscular">
            <a:extLst>
              <a:ext uri="{FF2B5EF4-FFF2-40B4-BE49-F238E27FC236}">
                <a16:creationId xmlns:a16="http://schemas.microsoft.com/office/drawing/2014/main" id="{5A71CFC9-8719-4495-A250-F3981F98CF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5504" y="1163683"/>
            <a:ext cx="5760992" cy="5049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96500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C4E605-49DF-49F7-AB67-33C931028384}"/>
              </a:ext>
            </a:extLst>
          </p:cNvPr>
          <p:cNvSpPr>
            <a:spLocks noGrp="1"/>
          </p:cNvSpPr>
          <p:nvPr>
            <p:ph type="sldNum" sz="quarter" idx="4"/>
          </p:nvPr>
        </p:nvSpPr>
        <p:spPr/>
        <p:txBody>
          <a:bodyPr/>
          <a:lstStyle/>
          <a:p>
            <a:pPr>
              <a:defRPr/>
            </a:pPr>
            <a:fld id="{9807A515-43CD-46FC-8AFA-10142C5E40B3}" type="slidenum">
              <a:rPr lang="en-US" smtClean="0"/>
              <a:pPr>
                <a:defRPr/>
              </a:pPr>
              <a:t>28</a:t>
            </a:fld>
            <a:endParaRPr lang="en-US" dirty="0"/>
          </a:p>
        </p:txBody>
      </p:sp>
      <p:sp>
        <p:nvSpPr>
          <p:cNvPr id="3" name="Title 2">
            <a:extLst>
              <a:ext uri="{FF2B5EF4-FFF2-40B4-BE49-F238E27FC236}">
                <a16:creationId xmlns:a16="http://schemas.microsoft.com/office/drawing/2014/main" id="{0ACA4E44-A208-4B21-9334-E76BD2BCF839}"/>
              </a:ext>
            </a:extLst>
          </p:cNvPr>
          <p:cNvSpPr>
            <a:spLocks noGrp="1"/>
          </p:cNvSpPr>
          <p:nvPr>
            <p:ph type="title"/>
          </p:nvPr>
        </p:nvSpPr>
        <p:spPr>
          <a:xfrm>
            <a:off x="1808521" y="295275"/>
            <a:ext cx="8564511" cy="638989"/>
          </a:xfrm>
        </p:spPr>
        <p:txBody>
          <a:bodyPr/>
          <a:lstStyle/>
          <a:p>
            <a:r>
              <a:rPr lang="en-US" dirty="0"/>
              <a:t>Motor Units</a:t>
            </a:r>
          </a:p>
        </p:txBody>
      </p:sp>
      <p:pic>
        <p:nvPicPr>
          <p:cNvPr id="12290" name="Picture 2">
            <a:extLst>
              <a:ext uri="{FF2B5EF4-FFF2-40B4-BE49-F238E27FC236}">
                <a16:creationId xmlns:a16="http://schemas.microsoft.com/office/drawing/2014/main" id="{948F963C-59EA-4228-94AC-ED0892F05F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5440" y="1131033"/>
            <a:ext cx="5431218" cy="407341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FA494C8-A395-463F-95B6-A4AFB00C16EA}"/>
              </a:ext>
            </a:extLst>
          </p:cNvPr>
          <p:cNvPicPr>
            <a:picLocks noChangeAspect="1"/>
          </p:cNvPicPr>
          <p:nvPr/>
        </p:nvPicPr>
        <p:blipFill>
          <a:blip r:embed="rId4"/>
          <a:stretch>
            <a:fillRect/>
          </a:stretch>
        </p:blipFill>
        <p:spPr>
          <a:xfrm>
            <a:off x="6955219" y="2155368"/>
            <a:ext cx="3417813" cy="2882258"/>
          </a:xfrm>
          <a:prstGeom prst="rect">
            <a:avLst/>
          </a:prstGeom>
        </p:spPr>
      </p:pic>
      <p:sp>
        <p:nvSpPr>
          <p:cNvPr id="11" name="TextBox 10">
            <a:extLst>
              <a:ext uri="{FF2B5EF4-FFF2-40B4-BE49-F238E27FC236}">
                <a16:creationId xmlns:a16="http://schemas.microsoft.com/office/drawing/2014/main" id="{6902E47B-EE3B-4B7D-97C5-080DFB79FB38}"/>
              </a:ext>
            </a:extLst>
          </p:cNvPr>
          <p:cNvSpPr txBox="1"/>
          <p:nvPr/>
        </p:nvSpPr>
        <p:spPr>
          <a:xfrm>
            <a:off x="2647630" y="5401217"/>
            <a:ext cx="6886989" cy="923330"/>
          </a:xfrm>
          <a:prstGeom prst="rect">
            <a:avLst/>
          </a:prstGeom>
          <a:noFill/>
        </p:spPr>
        <p:txBody>
          <a:bodyPr wrap="square">
            <a:spAutoFit/>
          </a:bodyPr>
          <a:lstStyle/>
          <a:p>
            <a:pPr algn="ctr">
              <a:defRPr/>
            </a:pPr>
            <a:r>
              <a:rPr lang="en-US" b="1" dirty="0">
                <a:solidFill>
                  <a:srgbClr val="7030A0"/>
                </a:solidFill>
                <a:ea typeface="ＭＳ Ｐゴシック" panose="020B0600070205080204" pitchFamily="34" charset="-128"/>
              </a:rPr>
              <a:t>Motor unit: a single motor neuron, its axon, and all of the muscle fibers it innervates</a:t>
            </a:r>
          </a:p>
          <a:p>
            <a:pPr algn="ctr">
              <a:defRPr/>
            </a:pPr>
            <a:r>
              <a:rPr lang="en-US" dirty="0">
                <a:solidFill>
                  <a:srgbClr val="7030A0"/>
                </a:solidFill>
                <a:ea typeface="ＭＳ Ｐゴシック" panose="020B0600070205080204" pitchFamily="34" charset="-128"/>
              </a:rPr>
              <a:t>A “functional” unit of muscle contraction</a:t>
            </a:r>
          </a:p>
        </p:txBody>
      </p:sp>
    </p:spTree>
    <p:extLst>
      <p:ext uri="{BB962C8B-B14F-4D97-AF65-F5344CB8AC3E}">
        <p14:creationId xmlns:p14="http://schemas.microsoft.com/office/powerpoint/2010/main" val="41297553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1C7DDEE-08D5-4AA6-98D8-5221590AACFE}"/>
              </a:ext>
            </a:extLst>
          </p:cNvPr>
          <p:cNvSpPr>
            <a:spLocks noGrp="1"/>
          </p:cNvSpPr>
          <p:nvPr>
            <p:ph type="sldNum" sz="quarter" idx="4"/>
          </p:nvPr>
        </p:nvSpPr>
        <p:spPr/>
        <p:txBody>
          <a:bodyPr/>
          <a:lstStyle/>
          <a:p>
            <a:pPr>
              <a:defRPr/>
            </a:pPr>
            <a:fld id="{9807A515-43CD-46FC-8AFA-10142C5E40B3}" type="slidenum">
              <a:rPr lang="en-US" smtClean="0"/>
              <a:pPr>
                <a:defRPr/>
              </a:pPr>
              <a:t>29</a:t>
            </a:fld>
            <a:endParaRPr lang="en-US" dirty="0"/>
          </a:p>
        </p:txBody>
      </p:sp>
      <p:sp>
        <p:nvSpPr>
          <p:cNvPr id="3" name="Title 2">
            <a:extLst>
              <a:ext uri="{FF2B5EF4-FFF2-40B4-BE49-F238E27FC236}">
                <a16:creationId xmlns:a16="http://schemas.microsoft.com/office/drawing/2014/main" id="{A4AECC7A-A1B4-45F4-A467-F4B9FF9BC3EE}"/>
              </a:ext>
            </a:extLst>
          </p:cNvPr>
          <p:cNvSpPr>
            <a:spLocks noGrp="1"/>
          </p:cNvSpPr>
          <p:nvPr>
            <p:ph type="title"/>
          </p:nvPr>
        </p:nvSpPr>
        <p:spPr/>
        <p:txBody>
          <a:bodyPr/>
          <a:lstStyle/>
          <a:p>
            <a:r>
              <a:rPr lang="en-US" dirty="0"/>
              <a:t>Skeletal Muscle Fiber Types</a:t>
            </a:r>
          </a:p>
        </p:txBody>
      </p:sp>
      <p:pic>
        <p:nvPicPr>
          <p:cNvPr id="16386" name="Picture 2" descr="Structural factors - Muscle fiber type: Fa16 PEP-4200-LO1">
            <a:extLst>
              <a:ext uri="{FF2B5EF4-FFF2-40B4-BE49-F238E27FC236}">
                <a16:creationId xmlns:a16="http://schemas.microsoft.com/office/drawing/2014/main" id="{23E6BED1-645E-44CF-AA42-B362184095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2463" y="1471563"/>
            <a:ext cx="6776624" cy="39148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4FF122B-00B1-41E0-85BD-A65D36212CDC}"/>
              </a:ext>
            </a:extLst>
          </p:cNvPr>
          <p:cNvSpPr txBox="1"/>
          <p:nvPr/>
        </p:nvSpPr>
        <p:spPr>
          <a:xfrm>
            <a:off x="4397829" y="5386437"/>
            <a:ext cx="2076994" cy="369332"/>
          </a:xfrm>
          <a:prstGeom prst="rect">
            <a:avLst/>
          </a:prstGeom>
          <a:noFill/>
        </p:spPr>
        <p:txBody>
          <a:bodyPr wrap="square" rtlCol="0">
            <a:spAutoFit/>
          </a:bodyPr>
          <a:lstStyle/>
          <a:p>
            <a:pPr algn="ctr"/>
            <a:r>
              <a:rPr lang="en-US" dirty="0"/>
              <a:t>walk</a:t>
            </a:r>
          </a:p>
        </p:txBody>
      </p:sp>
      <p:sp>
        <p:nvSpPr>
          <p:cNvPr id="7" name="TextBox 6">
            <a:extLst>
              <a:ext uri="{FF2B5EF4-FFF2-40B4-BE49-F238E27FC236}">
                <a16:creationId xmlns:a16="http://schemas.microsoft.com/office/drawing/2014/main" id="{0C54E414-5261-4A13-A0AD-DE7729291D1E}"/>
              </a:ext>
            </a:extLst>
          </p:cNvPr>
          <p:cNvSpPr txBox="1"/>
          <p:nvPr/>
        </p:nvSpPr>
        <p:spPr>
          <a:xfrm>
            <a:off x="6093195" y="5386437"/>
            <a:ext cx="2076994" cy="369332"/>
          </a:xfrm>
          <a:prstGeom prst="rect">
            <a:avLst/>
          </a:prstGeom>
          <a:noFill/>
        </p:spPr>
        <p:txBody>
          <a:bodyPr wrap="square" rtlCol="0">
            <a:spAutoFit/>
          </a:bodyPr>
          <a:lstStyle/>
          <a:p>
            <a:pPr algn="ctr"/>
            <a:r>
              <a:rPr lang="en-US" dirty="0"/>
              <a:t>run</a:t>
            </a:r>
          </a:p>
        </p:txBody>
      </p:sp>
      <p:sp>
        <p:nvSpPr>
          <p:cNvPr id="8" name="TextBox 7">
            <a:extLst>
              <a:ext uri="{FF2B5EF4-FFF2-40B4-BE49-F238E27FC236}">
                <a16:creationId xmlns:a16="http://schemas.microsoft.com/office/drawing/2014/main" id="{30B972D1-A2AD-4387-ABD3-860F181F500D}"/>
              </a:ext>
            </a:extLst>
          </p:cNvPr>
          <p:cNvSpPr txBox="1"/>
          <p:nvPr/>
        </p:nvSpPr>
        <p:spPr>
          <a:xfrm>
            <a:off x="7580223" y="5384652"/>
            <a:ext cx="2076994" cy="369332"/>
          </a:xfrm>
          <a:prstGeom prst="rect">
            <a:avLst/>
          </a:prstGeom>
          <a:noFill/>
        </p:spPr>
        <p:txBody>
          <a:bodyPr wrap="square" rtlCol="0">
            <a:spAutoFit/>
          </a:bodyPr>
          <a:lstStyle/>
          <a:p>
            <a:pPr algn="ctr"/>
            <a:r>
              <a:rPr lang="en-US" dirty="0"/>
              <a:t>sprint</a:t>
            </a:r>
          </a:p>
        </p:txBody>
      </p:sp>
    </p:spTree>
    <p:extLst>
      <p:ext uri="{BB962C8B-B14F-4D97-AF65-F5344CB8AC3E}">
        <p14:creationId xmlns:p14="http://schemas.microsoft.com/office/powerpoint/2010/main" val="23934403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74767D-F966-476C-A06A-726EE57F077F}"/>
              </a:ext>
            </a:extLst>
          </p:cNvPr>
          <p:cNvSpPr>
            <a:spLocks noGrp="1"/>
          </p:cNvSpPr>
          <p:nvPr>
            <p:ph type="sldNum" sz="quarter" idx="4"/>
          </p:nvPr>
        </p:nvSpPr>
        <p:spPr/>
        <p:txBody>
          <a:bodyPr/>
          <a:lstStyle/>
          <a:p>
            <a:pPr>
              <a:defRPr/>
            </a:pPr>
            <a:fld id="{9807A515-43CD-46FC-8AFA-10142C5E40B3}" type="slidenum">
              <a:rPr lang="en-US" smtClean="0"/>
              <a:pPr>
                <a:defRPr/>
              </a:pPr>
              <a:t>3</a:t>
            </a:fld>
            <a:endParaRPr lang="en-US" dirty="0"/>
          </a:p>
        </p:txBody>
      </p:sp>
      <p:sp>
        <p:nvSpPr>
          <p:cNvPr id="3" name="Title 2">
            <a:extLst>
              <a:ext uri="{FF2B5EF4-FFF2-40B4-BE49-F238E27FC236}">
                <a16:creationId xmlns:a16="http://schemas.microsoft.com/office/drawing/2014/main" id="{C0AE5E18-0E0B-4E04-B44C-56E339D2674E}"/>
              </a:ext>
            </a:extLst>
          </p:cNvPr>
          <p:cNvSpPr>
            <a:spLocks noGrp="1"/>
          </p:cNvSpPr>
          <p:nvPr>
            <p:ph type="title"/>
          </p:nvPr>
        </p:nvSpPr>
        <p:spPr/>
        <p:txBody>
          <a:bodyPr/>
          <a:lstStyle/>
          <a:p>
            <a:r>
              <a:rPr lang="en-US" dirty="0"/>
              <a:t>Agenda</a:t>
            </a:r>
          </a:p>
        </p:txBody>
      </p:sp>
      <p:sp>
        <p:nvSpPr>
          <p:cNvPr id="4" name="Content Placeholder 3">
            <a:extLst>
              <a:ext uri="{FF2B5EF4-FFF2-40B4-BE49-F238E27FC236}">
                <a16:creationId xmlns:a16="http://schemas.microsoft.com/office/drawing/2014/main" id="{8EDCF8B8-0441-4D86-9879-261437EF03A2}"/>
              </a:ext>
            </a:extLst>
          </p:cNvPr>
          <p:cNvSpPr>
            <a:spLocks noGrp="1"/>
          </p:cNvSpPr>
          <p:nvPr>
            <p:ph sz="quarter" idx="10"/>
          </p:nvPr>
        </p:nvSpPr>
        <p:spPr/>
        <p:txBody>
          <a:bodyPr/>
          <a:lstStyle/>
          <a:p>
            <a:r>
              <a:rPr lang="en-US" dirty="0"/>
              <a:t>Muscle structure</a:t>
            </a:r>
          </a:p>
          <a:p>
            <a:r>
              <a:rPr lang="en-US" dirty="0"/>
              <a:t>Neuromuscular junction</a:t>
            </a:r>
          </a:p>
          <a:p>
            <a:r>
              <a:rPr lang="en-US" dirty="0"/>
              <a:t>Excitation-contraction coupling</a:t>
            </a:r>
          </a:p>
          <a:p>
            <a:r>
              <a:rPr lang="en-US" dirty="0"/>
              <a:t>Sliding Filament Theory</a:t>
            </a:r>
          </a:p>
          <a:p>
            <a:r>
              <a:rPr lang="en-US" dirty="0"/>
              <a:t>Properties of skeletal muscle</a:t>
            </a:r>
          </a:p>
          <a:p>
            <a:r>
              <a:rPr lang="en-US" dirty="0"/>
              <a:t>Muscle signals and acquisition</a:t>
            </a:r>
          </a:p>
          <a:p>
            <a:endParaRPr lang="en-US" dirty="0"/>
          </a:p>
        </p:txBody>
      </p:sp>
    </p:spTree>
    <p:extLst>
      <p:ext uri="{BB962C8B-B14F-4D97-AF65-F5344CB8AC3E}">
        <p14:creationId xmlns:p14="http://schemas.microsoft.com/office/powerpoint/2010/main" val="8723035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9B05CB-501E-4C71-8275-CEDF26B2851C}"/>
              </a:ext>
            </a:extLst>
          </p:cNvPr>
          <p:cNvSpPr>
            <a:spLocks noGrp="1"/>
          </p:cNvSpPr>
          <p:nvPr>
            <p:ph type="sldNum" sz="quarter" idx="4"/>
          </p:nvPr>
        </p:nvSpPr>
        <p:spPr/>
        <p:txBody>
          <a:bodyPr/>
          <a:lstStyle/>
          <a:p>
            <a:pPr>
              <a:defRPr/>
            </a:pPr>
            <a:fld id="{9807A515-43CD-46FC-8AFA-10142C5E40B3}" type="slidenum">
              <a:rPr lang="en-US" smtClean="0"/>
              <a:pPr>
                <a:defRPr/>
              </a:pPr>
              <a:t>30</a:t>
            </a:fld>
            <a:endParaRPr lang="en-US" dirty="0"/>
          </a:p>
        </p:txBody>
      </p:sp>
      <p:sp>
        <p:nvSpPr>
          <p:cNvPr id="3" name="Title 2">
            <a:extLst>
              <a:ext uri="{FF2B5EF4-FFF2-40B4-BE49-F238E27FC236}">
                <a16:creationId xmlns:a16="http://schemas.microsoft.com/office/drawing/2014/main" id="{FF2246FF-3558-4AD1-A068-D71B8710DB1E}"/>
              </a:ext>
            </a:extLst>
          </p:cNvPr>
          <p:cNvSpPr>
            <a:spLocks noGrp="1"/>
          </p:cNvSpPr>
          <p:nvPr>
            <p:ph type="title"/>
          </p:nvPr>
        </p:nvSpPr>
        <p:spPr/>
        <p:txBody>
          <a:bodyPr/>
          <a:lstStyle/>
          <a:p>
            <a:r>
              <a:rPr lang="en-US" dirty="0"/>
              <a:t>Size Principle of Motor Unit Recruitment</a:t>
            </a:r>
          </a:p>
        </p:txBody>
      </p:sp>
      <p:pic>
        <p:nvPicPr>
          <p:cNvPr id="17410" name="Picture 2" descr="Why You Should Lift (Relatively) Heavy - And the Science Behind It">
            <a:extLst>
              <a:ext uri="{FF2B5EF4-FFF2-40B4-BE49-F238E27FC236}">
                <a16:creationId xmlns:a16="http://schemas.microsoft.com/office/drawing/2014/main" id="{2342DF69-50E2-427D-BAEF-A7866EF287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1464" y="1201071"/>
            <a:ext cx="6835194" cy="50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5506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FBE1A8-A545-4D70-9482-25E7DE20C51E}"/>
              </a:ext>
            </a:extLst>
          </p:cNvPr>
          <p:cNvSpPr>
            <a:spLocks noGrp="1"/>
          </p:cNvSpPr>
          <p:nvPr>
            <p:ph type="sldNum" sz="quarter" idx="4"/>
          </p:nvPr>
        </p:nvSpPr>
        <p:spPr/>
        <p:txBody>
          <a:bodyPr/>
          <a:lstStyle/>
          <a:p>
            <a:pPr>
              <a:defRPr/>
            </a:pPr>
            <a:fld id="{9807A515-43CD-46FC-8AFA-10142C5E40B3}" type="slidenum">
              <a:rPr lang="en-US" smtClean="0"/>
              <a:pPr>
                <a:defRPr/>
              </a:pPr>
              <a:t>31</a:t>
            </a:fld>
            <a:endParaRPr lang="en-US" dirty="0"/>
          </a:p>
        </p:txBody>
      </p:sp>
      <p:sp>
        <p:nvSpPr>
          <p:cNvPr id="3" name="Title 2">
            <a:extLst>
              <a:ext uri="{FF2B5EF4-FFF2-40B4-BE49-F238E27FC236}">
                <a16:creationId xmlns:a16="http://schemas.microsoft.com/office/drawing/2014/main" id="{A8062B5E-4AC7-4AC5-8BE5-AE6D02CC179E}"/>
              </a:ext>
            </a:extLst>
          </p:cNvPr>
          <p:cNvSpPr>
            <a:spLocks noGrp="1"/>
          </p:cNvSpPr>
          <p:nvPr>
            <p:ph type="title"/>
          </p:nvPr>
        </p:nvSpPr>
        <p:spPr/>
        <p:txBody>
          <a:bodyPr/>
          <a:lstStyle/>
          <a:p>
            <a:r>
              <a:rPr lang="en-US" dirty="0"/>
              <a:t>Muscle Signals</a:t>
            </a:r>
          </a:p>
        </p:txBody>
      </p:sp>
      <p:pic>
        <p:nvPicPr>
          <p:cNvPr id="5" name="Picture 4">
            <a:extLst>
              <a:ext uri="{FF2B5EF4-FFF2-40B4-BE49-F238E27FC236}">
                <a16:creationId xmlns:a16="http://schemas.microsoft.com/office/drawing/2014/main" id="{07B504B6-293A-49DE-93D4-63ABF270A151}"/>
              </a:ext>
            </a:extLst>
          </p:cNvPr>
          <p:cNvPicPr>
            <a:picLocks noChangeAspect="1"/>
          </p:cNvPicPr>
          <p:nvPr/>
        </p:nvPicPr>
        <p:blipFill>
          <a:blip r:embed="rId3"/>
          <a:stretch>
            <a:fillRect/>
          </a:stretch>
        </p:blipFill>
        <p:spPr>
          <a:xfrm>
            <a:off x="2389088" y="1020536"/>
            <a:ext cx="7403374" cy="5327428"/>
          </a:xfrm>
          <a:prstGeom prst="rect">
            <a:avLst/>
          </a:prstGeom>
        </p:spPr>
      </p:pic>
    </p:spTree>
    <p:extLst>
      <p:ext uri="{BB962C8B-B14F-4D97-AF65-F5344CB8AC3E}">
        <p14:creationId xmlns:p14="http://schemas.microsoft.com/office/powerpoint/2010/main" val="41374365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2D6F10-99BD-4AD8-A66C-9CD84B68C09D}"/>
              </a:ext>
            </a:extLst>
          </p:cNvPr>
          <p:cNvSpPr>
            <a:spLocks noGrp="1"/>
          </p:cNvSpPr>
          <p:nvPr>
            <p:ph type="sldNum" sz="quarter" idx="4"/>
          </p:nvPr>
        </p:nvSpPr>
        <p:spPr/>
        <p:txBody>
          <a:bodyPr/>
          <a:lstStyle/>
          <a:p>
            <a:pPr>
              <a:defRPr/>
            </a:pPr>
            <a:fld id="{9807A515-43CD-46FC-8AFA-10142C5E40B3}" type="slidenum">
              <a:rPr lang="en-US" smtClean="0"/>
              <a:pPr>
                <a:defRPr/>
              </a:pPr>
              <a:t>32</a:t>
            </a:fld>
            <a:endParaRPr lang="en-US" dirty="0"/>
          </a:p>
        </p:txBody>
      </p:sp>
      <p:sp>
        <p:nvSpPr>
          <p:cNvPr id="3" name="Title 2">
            <a:extLst>
              <a:ext uri="{FF2B5EF4-FFF2-40B4-BE49-F238E27FC236}">
                <a16:creationId xmlns:a16="http://schemas.microsoft.com/office/drawing/2014/main" id="{A6AB5939-9D45-4832-AF5F-60EB421B1C6F}"/>
              </a:ext>
            </a:extLst>
          </p:cNvPr>
          <p:cNvSpPr>
            <a:spLocks noGrp="1"/>
          </p:cNvSpPr>
          <p:nvPr>
            <p:ph type="title"/>
          </p:nvPr>
        </p:nvSpPr>
        <p:spPr/>
        <p:txBody>
          <a:bodyPr/>
          <a:lstStyle/>
          <a:p>
            <a:r>
              <a:rPr lang="en-US" dirty="0"/>
              <a:t>Muscle Signals</a:t>
            </a:r>
          </a:p>
        </p:txBody>
      </p:sp>
      <p:pic>
        <p:nvPicPr>
          <p:cNvPr id="15362" name="Picture 2" descr="Associate Degree Nursing Physiology Review">
            <a:extLst>
              <a:ext uri="{FF2B5EF4-FFF2-40B4-BE49-F238E27FC236}">
                <a16:creationId xmlns:a16="http://schemas.microsoft.com/office/drawing/2014/main" id="{B1E0316F-5A0F-4C8B-9BC9-1891822481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3744" y="1270338"/>
            <a:ext cx="8564512" cy="5021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3670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6110B8-04E3-41E7-97BB-B405F3DE07A0}"/>
              </a:ext>
            </a:extLst>
          </p:cNvPr>
          <p:cNvSpPr>
            <a:spLocks noGrp="1"/>
          </p:cNvSpPr>
          <p:nvPr>
            <p:ph type="sldNum" sz="quarter" idx="4"/>
          </p:nvPr>
        </p:nvSpPr>
        <p:spPr/>
        <p:txBody>
          <a:bodyPr/>
          <a:lstStyle/>
          <a:p>
            <a:pPr>
              <a:defRPr/>
            </a:pPr>
            <a:fld id="{9807A515-43CD-46FC-8AFA-10142C5E40B3}" type="slidenum">
              <a:rPr lang="en-US" smtClean="0"/>
              <a:pPr>
                <a:defRPr/>
              </a:pPr>
              <a:t>33</a:t>
            </a:fld>
            <a:endParaRPr lang="en-US" dirty="0"/>
          </a:p>
        </p:txBody>
      </p:sp>
      <p:sp>
        <p:nvSpPr>
          <p:cNvPr id="3" name="Title 2">
            <a:extLst>
              <a:ext uri="{FF2B5EF4-FFF2-40B4-BE49-F238E27FC236}">
                <a16:creationId xmlns:a16="http://schemas.microsoft.com/office/drawing/2014/main" id="{C50B5EA8-3EDB-43C8-BB18-19A7E204B093}"/>
              </a:ext>
            </a:extLst>
          </p:cNvPr>
          <p:cNvSpPr>
            <a:spLocks noGrp="1"/>
          </p:cNvSpPr>
          <p:nvPr>
            <p:ph type="title"/>
          </p:nvPr>
        </p:nvSpPr>
        <p:spPr/>
        <p:txBody>
          <a:bodyPr/>
          <a:lstStyle/>
          <a:p>
            <a:r>
              <a:rPr lang="en-US" dirty="0"/>
              <a:t>Muscle Components and Recording Techniques </a:t>
            </a:r>
          </a:p>
        </p:txBody>
      </p:sp>
      <p:pic>
        <p:nvPicPr>
          <p:cNvPr id="5" name="Picture 4">
            <a:extLst>
              <a:ext uri="{FF2B5EF4-FFF2-40B4-BE49-F238E27FC236}">
                <a16:creationId xmlns:a16="http://schemas.microsoft.com/office/drawing/2014/main" id="{274673C0-9084-42D4-9C3A-A373026CE8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0429" y="1251858"/>
            <a:ext cx="7010400" cy="240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6">
            <a:extLst>
              <a:ext uri="{FF2B5EF4-FFF2-40B4-BE49-F238E27FC236}">
                <a16:creationId xmlns:a16="http://schemas.microsoft.com/office/drawing/2014/main" id="{11D99890-569E-44B4-8639-474CC92F8A71}"/>
              </a:ext>
            </a:extLst>
          </p:cNvPr>
          <p:cNvSpPr txBox="1">
            <a:spLocks noChangeArrowheads="1"/>
          </p:cNvSpPr>
          <p:nvPr/>
        </p:nvSpPr>
        <p:spPr bwMode="auto">
          <a:xfrm>
            <a:off x="4207329" y="2259920"/>
            <a:ext cx="1828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50000"/>
              </a:spcBef>
              <a:buFontTx/>
              <a:buNone/>
            </a:pPr>
            <a:r>
              <a:rPr lang="en-US" altLang="en-US" sz="1400">
                <a:solidFill>
                  <a:srgbClr val="002060"/>
                </a:solidFill>
                <a:latin typeface="Arial" panose="020B0604020202020204" pitchFamily="34" charset="0"/>
              </a:rPr>
              <a:t>Patch Clamp</a:t>
            </a:r>
          </a:p>
        </p:txBody>
      </p:sp>
      <p:pic>
        <p:nvPicPr>
          <p:cNvPr id="7" name="Picture 7">
            <a:extLst>
              <a:ext uri="{FF2B5EF4-FFF2-40B4-BE49-F238E27FC236}">
                <a16:creationId xmlns:a16="http://schemas.microsoft.com/office/drawing/2014/main" id="{EDEE8E25-C354-4BED-8CAA-FE00A6487A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035629" y="3842658"/>
            <a:ext cx="8229600" cy="1954213"/>
          </a:xfrm>
          <a:prstGeom prst="rect">
            <a:avLst/>
          </a:prstGeom>
          <a:noFill/>
          <a:extLs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22918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FB75C4-42C8-4747-8B74-C1B632B1A488}"/>
              </a:ext>
            </a:extLst>
          </p:cNvPr>
          <p:cNvSpPr>
            <a:spLocks noGrp="1"/>
          </p:cNvSpPr>
          <p:nvPr>
            <p:ph type="sldNum" sz="quarter" idx="4"/>
          </p:nvPr>
        </p:nvSpPr>
        <p:spPr/>
        <p:txBody>
          <a:bodyPr/>
          <a:lstStyle/>
          <a:p>
            <a:pPr>
              <a:defRPr/>
            </a:pPr>
            <a:fld id="{9807A515-43CD-46FC-8AFA-10142C5E40B3}" type="slidenum">
              <a:rPr lang="en-US" smtClean="0"/>
              <a:pPr>
                <a:defRPr/>
              </a:pPr>
              <a:t>34</a:t>
            </a:fld>
            <a:endParaRPr lang="en-US" dirty="0"/>
          </a:p>
        </p:txBody>
      </p:sp>
      <p:sp>
        <p:nvSpPr>
          <p:cNvPr id="3" name="Title 2">
            <a:extLst>
              <a:ext uri="{FF2B5EF4-FFF2-40B4-BE49-F238E27FC236}">
                <a16:creationId xmlns:a16="http://schemas.microsoft.com/office/drawing/2014/main" id="{AE7595BA-416F-4B05-B263-E214AA2FB95E}"/>
              </a:ext>
            </a:extLst>
          </p:cNvPr>
          <p:cNvSpPr>
            <a:spLocks noGrp="1"/>
          </p:cNvSpPr>
          <p:nvPr>
            <p:ph type="title"/>
          </p:nvPr>
        </p:nvSpPr>
        <p:spPr/>
        <p:txBody>
          <a:bodyPr/>
          <a:lstStyle/>
          <a:p>
            <a:r>
              <a:rPr lang="en-US" dirty="0"/>
              <a:t>EMG Measurements and Types of Electrodes</a:t>
            </a:r>
          </a:p>
        </p:txBody>
      </p:sp>
      <p:sp>
        <p:nvSpPr>
          <p:cNvPr id="5" name="Rectangle 3">
            <a:extLst>
              <a:ext uri="{FF2B5EF4-FFF2-40B4-BE49-F238E27FC236}">
                <a16:creationId xmlns:a16="http://schemas.microsoft.com/office/drawing/2014/main" id="{C16CA9A9-B634-476E-A404-6A8E6C8CD7B3}"/>
              </a:ext>
            </a:extLst>
          </p:cNvPr>
          <p:cNvSpPr txBox="1">
            <a:spLocks noChangeArrowheads="1"/>
          </p:cNvSpPr>
          <p:nvPr/>
        </p:nvSpPr>
        <p:spPr>
          <a:xfrm>
            <a:off x="2209800" y="1981200"/>
            <a:ext cx="7772400" cy="4114800"/>
          </a:xfrm>
          <a:prstGeom prst="rect">
            <a:avLst/>
          </a:prstGeom>
        </p:spPr>
        <p:txBody>
          <a:bodyPr/>
          <a:lstStyle>
            <a:lvl1pPr marL="342900" indent="-342900" algn="l" defTabSz="457200" rtl="0" eaLnBrk="0" fontAlgn="base" hangingPunct="0">
              <a:spcBef>
                <a:spcPct val="20000"/>
              </a:spcBef>
              <a:spcAft>
                <a:spcPct val="0"/>
              </a:spcAft>
              <a:buFont typeface="Arial" charset="0"/>
              <a:buChar char="•"/>
              <a:defRPr sz="3200" kern="1200">
                <a:solidFill>
                  <a:srgbClr val="FFFFFF"/>
                </a:solidFill>
                <a:latin typeface="Arial"/>
                <a:ea typeface="Geneva" pitchFamily="-107" charset="-128"/>
                <a:cs typeface="Geneva" pitchFamily="34" charset="0"/>
              </a:defRPr>
            </a:lvl1pPr>
            <a:lvl2pPr marL="742950" indent="-285750" algn="l" defTabSz="457200" rtl="0" eaLnBrk="0" fontAlgn="base" hangingPunct="0">
              <a:spcBef>
                <a:spcPct val="20000"/>
              </a:spcBef>
              <a:spcAft>
                <a:spcPct val="0"/>
              </a:spcAft>
              <a:buFont typeface="Arial" charset="0"/>
              <a:buChar char="–"/>
              <a:defRPr sz="2800" kern="1200">
                <a:solidFill>
                  <a:srgbClr val="FFFFFF"/>
                </a:solidFill>
                <a:latin typeface="Arial"/>
                <a:ea typeface="Geneva" pitchFamily="-107" charset="-128"/>
                <a:cs typeface="Geneva" pitchFamily="34" charset="0"/>
              </a:defRPr>
            </a:lvl2pPr>
            <a:lvl3pPr marL="1143000" indent="-228600" algn="l" defTabSz="457200" rtl="0" eaLnBrk="0" fontAlgn="base" hangingPunct="0">
              <a:spcBef>
                <a:spcPct val="20000"/>
              </a:spcBef>
              <a:spcAft>
                <a:spcPct val="0"/>
              </a:spcAft>
              <a:buFont typeface="Arial" charset="0"/>
              <a:buChar char="•"/>
              <a:defRPr sz="2400" kern="1200">
                <a:solidFill>
                  <a:srgbClr val="FFFFFF"/>
                </a:solidFill>
                <a:latin typeface="Arial"/>
                <a:ea typeface="Geneva" pitchFamily="-107" charset="-128"/>
                <a:cs typeface="Geneva" pitchFamily="34" charset="0"/>
              </a:defRPr>
            </a:lvl3pPr>
            <a:lvl4pPr marL="1600200" indent="-228600" algn="l" defTabSz="457200" rtl="0" eaLnBrk="0" fontAlgn="base" hangingPunct="0">
              <a:spcBef>
                <a:spcPct val="20000"/>
              </a:spcBef>
              <a:spcAft>
                <a:spcPct val="0"/>
              </a:spcAft>
              <a:buFont typeface="Arial" charset="0"/>
              <a:buChar char="–"/>
              <a:defRPr sz="2000" kern="1200">
                <a:solidFill>
                  <a:srgbClr val="FFFFFF"/>
                </a:solidFill>
                <a:latin typeface="Arial"/>
                <a:ea typeface="Geneva" pitchFamily="-107" charset="-128"/>
                <a:cs typeface="Geneva" pitchFamily="34" charset="0"/>
              </a:defRPr>
            </a:lvl4pPr>
            <a:lvl5pPr marL="2057400" indent="-228600" algn="l" defTabSz="457200" rtl="0" eaLnBrk="0" fontAlgn="base" hangingPunct="0">
              <a:spcBef>
                <a:spcPct val="20000"/>
              </a:spcBef>
              <a:spcAft>
                <a:spcPct val="0"/>
              </a:spcAft>
              <a:buFont typeface="Arial" charset="0"/>
              <a:buChar char="»"/>
              <a:defRPr sz="2000" kern="1200">
                <a:solidFill>
                  <a:srgbClr val="FFFFFF"/>
                </a:solidFill>
                <a:latin typeface="Arial"/>
                <a:ea typeface="Geneva" pitchFamily="-107" charset="-128"/>
                <a:cs typeface="Geneva"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endParaRPr lang="en-US" altLang="en-US"/>
          </a:p>
          <a:p>
            <a:pPr eaLnBrk="1" hangingPunct="1">
              <a:buFont typeface="Wingdings" panose="05000000000000000000" pitchFamily="2" charset="2"/>
              <a:buNone/>
            </a:pPr>
            <a:endParaRPr lang="en-US" altLang="en-US"/>
          </a:p>
        </p:txBody>
      </p:sp>
      <p:sp>
        <p:nvSpPr>
          <p:cNvPr id="6" name="Text Box 4">
            <a:extLst>
              <a:ext uri="{FF2B5EF4-FFF2-40B4-BE49-F238E27FC236}">
                <a16:creationId xmlns:a16="http://schemas.microsoft.com/office/drawing/2014/main" id="{12A2DD86-113F-4723-A681-FD7A7B1648F3}"/>
              </a:ext>
            </a:extLst>
          </p:cNvPr>
          <p:cNvSpPr txBox="1">
            <a:spLocks noChangeArrowheads="1"/>
          </p:cNvSpPr>
          <p:nvPr/>
        </p:nvSpPr>
        <p:spPr bwMode="auto">
          <a:xfrm>
            <a:off x="1973211" y="1306648"/>
            <a:ext cx="8610600" cy="258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50000"/>
              </a:spcBef>
              <a:buFontTx/>
              <a:buNone/>
            </a:pPr>
            <a:r>
              <a:rPr lang="en-US" altLang="en-US" sz="2400" dirty="0">
                <a:solidFill>
                  <a:srgbClr val="002060"/>
                </a:solidFill>
                <a:latin typeface="Arial" panose="020B0604020202020204" pitchFamily="34" charset="0"/>
              </a:rPr>
              <a:t>Electromyogram: the sum of all motor unit action potentials transmitted along the muscle fibers at that point in time</a:t>
            </a:r>
            <a:endParaRPr lang="en-US" altLang="en-US" sz="2400" dirty="0">
              <a:latin typeface="Arial" panose="020B0604020202020204" pitchFamily="34" charset="0"/>
            </a:endParaRPr>
          </a:p>
          <a:p>
            <a:pPr eaLnBrk="1" hangingPunct="1">
              <a:spcBef>
                <a:spcPct val="50000"/>
              </a:spcBef>
              <a:buFontTx/>
              <a:buNone/>
            </a:pPr>
            <a:endParaRPr lang="en-US" altLang="en-US" sz="2400" dirty="0">
              <a:latin typeface="Arial" panose="020B0604020202020204" pitchFamily="34" charset="0"/>
            </a:endParaRPr>
          </a:p>
          <a:p>
            <a:pPr eaLnBrk="1" hangingPunct="1">
              <a:spcBef>
                <a:spcPct val="50000"/>
              </a:spcBef>
              <a:buFontTx/>
              <a:buNone/>
            </a:pPr>
            <a:endParaRPr lang="en-US" altLang="en-US" sz="2800" dirty="0">
              <a:latin typeface="Arial" panose="020B0604020202020204" pitchFamily="34" charset="0"/>
            </a:endParaRPr>
          </a:p>
          <a:p>
            <a:pPr eaLnBrk="1" hangingPunct="1">
              <a:spcBef>
                <a:spcPct val="50000"/>
              </a:spcBef>
              <a:buFontTx/>
              <a:buNone/>
            </a:pPr>
            <a:endParaRPr lang="en-US" altLang="en-US" sz="2400" dirty="0">
              <a:latin typeface="Arial" panose="020B0604020202020204" pitchFamily="34" charset="0"/>
            </a:endParaRPr>
          </a:p>
        </p:txBody>
      </p:sp>
      <p:pic>
        <p:nvPicPr>
          <p:cNvPr id="7" name="Picture 5">
            <a:extLst>
              <a:ext uri="{FF2B5EF4-FFF2-40B4-BE49-F238E27FC236}">
                <a16:creationId xmlns:a16="http://schemas.microsoft.com/office/drawing/2014/main" id="{25EA9799-27C1-473B-88E8-80D908C617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4675" y="2202656"/>
            <a:ext cx="6172200" cy="367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6">
            <a:extLst>
              <a:ext uri="{FF2B5EF4-FFF2-40B4-BE49-F238E27FC236}">
                <a16:creationId xmlns:a16="http://schemas.microsoft.com/office/drawing/2014/main" id="{22B8C6AB-3C60-4C34-918F-A5216DE57867}"/>
              </a:ext>
            </a:extLst>
          </p:cNvPr>
          <p:cNvSpPr>
            <a:spLocks noChangeArrowheads="1"/>
          </p:cNvSpPr>
          <p:nvPr/>
        </p:nvSpPr>
        <p:spPr bwMode="auto">
          <a:xfrm>
            <a:off x="6679790" y="5794774"/>
            <a:ext cx="27336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en-US" sz="1200" dirty="0">
                <a:latin typeface="Arial" panose="020B0604020202020204" pitchFamily="34" charset="0"/>
              </a:rPr>
              <a:t>www.backtohealthonline.com/emg.gif </a:t>
            </a:r>
          </a:p>
        </p:txBody>
      </p:sp>
    </p:spTree>
    <p:extLst>
      <p:ext uri="{BB962C8B-B14F-4D97-AF65-F5344CB8AC3E}">
        <p14:creationId xmlns:p14="http://schemas.microsoft.com/office/powerpoint/2010/main" val="1465719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2236CE-8DEA-4E76-BB4F-32A4799536AC}"/>
              </a:ext>
            </a:extLst>
          </p:cNvPr>
          <p:cNvSpPr>
            <a:spLocks noGrp="1"/>
          </p:cNvSpPr>
          <p:nvPr>
            <p:ph type="sldNum" sz="quarter" idx="4"/>
          </p:nvPr>
        </p:nvSpPr>
        <p:spPr/>
        <p:txBody>
          <a:bodyPr/>
          <a:lstStyle/>
          <a:p>
            <a:pPr>
              <a:defRPr/>
            </a:pPr>
            <a:fld id="{9807A515-43CD-46FC-8AFA-10142C5E40B3}" type="slidenum">
              <a:rPr lang="en-US" smtClean="0"/>
              <a:pPr>
                <a:defRPr/>
              </a:pPr>
              <a:t>35</a:t>
            </a:fld>
            <a:endParaRPr lang="en-US" dirty="0"/>
          </a:p>
        </p:txBody>
      </p:sp>
      <p:sp>
        <p:nvSpPr>
          <p:cNvPr id="3" name="Title 2">
            <a:extLst>
              <a:ext uri="{FF2B5EF4-FFF2-40B4-BE49-F238E27FC236}">
                <a16:creationId xmlns:a16="http://schemas.microsoft.com/office/drawing/2014/main" id="{9E1666DD-6FA5-4C04-859B-5F49169A3E49}"/>
              </a:ext>
            </a:extLst>
          </p:cNvPr>
          <p:cNvSpPr>
            <a:spLocks noGrp="1"/>
          </p:cNvSpPr>
          <p:nvPr>
            <p:ph type="title"/>
          </p:nvPr>
        </p:nvSpPr>
        <p:spPr/>
        <p:txBody>
          <a:bodyPr/>
          <a:lstStyle/>
          <a:p>
            <a:r>
              <a:rPr lang="en-US" dirty="0"/>
              <a:t>EMG Measurements and Types of Electrodes</a:t>
            </a:r>
          </a:p>
        </p:txBody>
      </p:sp>
      <p:pic>
        <p:nvPicPr>
          <p:cNvPr id="5" name="Picture 4" descr="elecomp">
            <a:extLst>
              <a:ext uri="{FF2B5EF4-FFF2-40B4-BE49-F238E27FC236}">
                <a16:creationId xmlns:a16="http://schemas.microsoft.com/office/drawing/2014/main" id="{027C87AA-A2DB-4A78-91D8-02E591DE05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561867" y="1294534"/>
            <a:ext cx="2636838" cy="3279775"/>
          </a:xfrm>
          <a:prstGeom prst="rect">
            <a:avLst/>
          </a:prstGeo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Text Box 5">
            <a:extLst>
              <a:ext uri="{FF2B5EF4-FFF2-40B4-BE49-F238E27FC236}">
                <a16:creationId xmlns:a16="http://schemas.microsoft.com/office/drawing/2014/main" id="{60E8F830-0EA1-48BC-9FBF-D06F5282E2F5}"/>
              </a:ext>
            </a:extLst>
          </p:cNvPr>
          <p:cNvSpPr txBox="1">
            <a:spLocks noChangeArrowheads="1"/>
          </p:cNvSpPr>
          <p:nvPr/>
        </p:nvSpPr>
        <p:spPr bwMode="auto">
          <a:xfrm>
            <a:off x="5791200" y="1401134"/>
            <a:ext cx="4876800" cy="4662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50000"/>
              </a:spcBef>
              <a:buFontTx/>
              <a:buNone/>
            </a:pPr>
            <a:r>
              <a:rPr lang="en-US" altLang="en-US" sz="1800" b="1" dirty="0">
                <a:solidFill>
                  <a:srgbClr val="002060"/>
                </a:solidFill>
                <a:latin typeface="Arial" panose="020B0604020202020204" pitchFamily="34" charset="0"/>
              </a:rPr>
              <a:t>Surface Electrode</a:t>
            </a:r>
          </a:p>
          <a:p>
            <a:pPr eaLnBrk="1" hangingPunct="1">
              <a:spcBef>
                <a:spcPct val="50000"/>
              </a:spcBef>
            </a:pPr>
            <a:r>
              <a:rPr lang="en-US" altLang="en-US" sz="1800" dirty="0">
                <a:solidFill>
                  <a:srgbClr val="002060"/>
                </a:solidFill>
                <a:latin typeface="Arial" panose="020B0604020202020204" pitchFamily="34" charset="0"/>
              </a:rPr>
              <a:t>Time force relationship of EMG signals</a:t>
            </a:r>
          </a:p>
          <a:p>
            <a:pPr eaLnBrk="1" hangingPunct="1">
              <a:spcBef>
                <a:spcPct val="50000"/>
              </a:spcBef>
            </a:pPr>
            <a:r>
              <a:rPr lang="en-US" altLang="en-US" sz="1800" dirty="0">
                <a:solidFill>
                  <a:srgbClr val="002060"/>
                </a:solidFill>
                <a:latin typeface="Arial" panose="020B0604020202020204" pitchFamily="34" charset="0"/>
              </a:rPr>
              <a:t>Kinesiological/Neurophysiological/ Psychophysiological studies of surface muscles</a:t>
            </a:r>
          </a:p>
          <a:p>
            <a:pPr eaLnBrk="1" hangingPunct="1">
              <a:spcBef>
                <a:spcPct val="50000"/>
              </a:spcBef>
            </a:pPr>
            <a:r>
              <a:rPr lang="en-US" altLang="en-US" sz="1800" dirty="0">
                <a:solidFill>
                  <a:srgbClr val="002060"/>
                </a:solidFill>
                <a:latin typeface="Arial" panose="020B0604020202020204" pitchFamily="34" charset="0"/>
              </a:rPr>
              <a:t>Interfacing an individual with an external electromechanical device</a:t>
            </a:r>
          </a:p>
          <a:p>
            <a:pPr eaLnBrk="1" hangingPunct="1">
              <a:spcBef>
                <a:spcPct val="50000"/>
              </a:spcBef>
            </a:pPr>
            <a:r>
              <a:rPr lang="en-US" altLang="en-US" sz="1800" dirty="0">
                <a:solidFill>
                  <a:srgbClr val="002060"/>
                </a:solidFill>
                <a:latin typeface="Arial" panose="020B0604020202020204" pitchFamily="34" charset="0"/>
              </a:rPr>
              <a:t>More reproducible results than the intramuscular electrode</a:t>
            </a:r>
          </a:p>
          <a:p>
            <a:pPr eaLnBrk="1" hangingPunct="1">
              <a:spcBef>
                <a:spcPct val="50000"/>
              </a:spcBef>
              <a:buFontTx/>
              <a:buNone/>
            </a:pPr>
            <a:r>
              <a:rPr lang="en-US" altLang="en-US" sz="1800" b="1" dirty="0">
                <a:solidFill>
                  <a:srgbClr val="002060"/>
                </a:solidFill>
                <a:latin typeface="Arial" panose="020B0604020202020204" pitchFamily="34" charset="0"/>
              </a:rPr>
              <a:t>Intramuscular Electrode</a:t>
            </a:r>
          </a:p>
          <a:p>
            <a:pPr eaLnBrk="1" hangingPunct="1">
              <a:spcBef>
                <a:spcPct val="50000"/>
              </a:spcBef>
            </a:pPr>
            <a:r>
              <a:rPr lang="en-US" altLang="en-US" sz="1800" dirty="0">
                <a:solidFill>
                  <a:srgbClr val="002060"/>
                </a:solidFill>
                <a:latin typeface="Arial" panose="020B0604020202020204" pitchFamily="34" charset="0"/>
              </a:rPr>
              <a:t>Kinesiological/Neurophysiological studies of deep muscles</a:t>
            </a:r>
          </a:p>
          <a:p>
            <a:pPr eaLnBrk="1" hangingPunct="1">
              <a:spcBef>
                <a:spcPct val="50000"/>
              </a:spcBef>
            </a:pPr>
            <a:r>
              <a:rPr lang="en-US" altLang="en-US" sz="1800" dirty="0">
                <a:solidFill>
                  <a:srgbClr val="002060"/>
                </a:solidFill>
                <a:latin typeface="Arial" panose="020B0604020202020204" pitchFamily="34" charset="0"/>
              </a:rPr>
              <a:t>Limited studies of motor unit properties</a:t>
            </a:r>
          </a:p>
        </p:txBody>
      </p:sp>
      <p:pic>
        <p:nvPicPr>
          <p:cNvPr id="7" name="Picture 6" descr="Knutsonf01">
            <a:extLst>
              <a:ext uri="{FF2B5EF4-FFF2-40B4-BE49-F238E27FC236}">
                <a16:creationId xmlns:a16="http://schemas.microsoft.com/office/drawing/2014/main" id="{070E2DE9-0B45-4728-BD97-713C253555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3267" y="4732240"/>
            <a:ext cx="32004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46184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6AE079-DA64-4492-A539-7312BD1C9D25}"/>
              </a:ext>
            </a:extLst>
          </p:cNvPr>
          <p:cNvSpPr>
            <a:spLocks noGrp="1"/>
          </p:cNvSpPr>
          <p:nvPr>
            <p:ph type="sldNum" sz="quarter" idx="4"/>
          </p:nvPr>
        </p:nvSpPr>
        <p:spPr/>
        <p:txBody>
          <a:bodyPr/>
          <a:lstStyle/>
          <a:p>
            <a:pPr>
              <a:defRPr/>
            </a:pPr>
            <a:fld id="{9807A515-43CD-46FC-8AFA-10142C5E40B3}" type="slidenum">
              <a:rPr lang="en-US" smtClean="0"/>
              <a:pPr>
                <a:defRPr/>
              </a:pPr>
              <a:t>36</a:t>
            </a:fld>
            <a:endParaRPr lang="en-US" dirty="0"/>
          </a:p>
        </p:txBody>
      </p:sp>
      <p:sp>
        <p:nvSpPr>
          <p:cNvPr id="3" name="Title 2">
            <a:extLst>
              <a:ext uri="{FF2B5EF4-FFF2-40B4-BE49-F238E27FC236}">
                <a16:creationId xmlns:a16="http://schemas.microsoft.com/office/drawing/2014/main" id="{06830D4F-08A3-425B-923C-FEA37C2FDF06}"/>
              </a:ext>
            </a:extLst>
          </p:cNvPr>
          <p:cNvSpPr>
            <a:spLocks noGrp="1"/>
          </p:cNvSpPr>
          <p:nvPr>
            <p:ph type="title"/>
          </p:nvPr>
        </p:nvSpPr>
        <p:spPr/>
        <p:txBody>
          <a:bodyPr/>
          <a:lstStyle/>
          <a:p>
            <a:r>
              <a:rPr lang="en-US" dirty="0"/>
              <a:t>Excitation-Contraction Coupling</a:t>
            </a:r>
          </a:p>
        </p:txBody>
      </p:sp>
      <p:pic>
        <p:nvPicPr>
          <p:cNvPr id="4098" name="Picture 2" descr="Pin by Summer Abubaker on Career Advancement | Neuromuscular junction,  Medical school studying, Neuromuscular">
            <a:extLst>
              <a:ext uri="{FF2B5EF4-FFF2-40B4-BE49-F238E27FC236}">
                <a16:creationId xmlns:a16="http://schemas.microsoft.com/office/drawing/2014/main" id="{5A71CFC9-8719-4495-A250-F3981F98CF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5504" y="1163683"/>
            <a:ext cx="5760992" cy="5049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8052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559D0F-362A-4EC5-9646-E9C7B09D5C63}"/>
              </a:ext>
            </a:extLst>
          </p:cNvPr>
          <p:cNvSpPr>
            <a:spLocks noGrp="1"/>
          </p:cNvSpPr>
          <p:nvPr>
            <p:ph type="sldNum" sz="quarter" idx="4"/>
          </p:nvPr>
        </p:nvSpPr>
        <p:spPr/>
        <p:txBody>
          <a:bodyPr/>
          <a:lstStyle/>
          <a:p>
            <a:pPr>
              <a:defRPr/>
            </a:pPr>
            <a:fld id="{9807A515-43CD-46FC-8AFA-10142C5E40B3}" type="slidenum">
              <a:rPr lang="en-US" smtClean="0"/>
              <a:pPr>
                <a:defRPr/>
              </a:pPr>
              <a:t>4</a:t>
            </a:fld>
            <a:endParaRPr lang="en-US" dirty="0"/>
          </a:p>
        </p:txBody>
      </p:sp>
      <p:sp>
        <p:nvSpPr>
          <p:cNvPr id="3" name="Title 2">
            <a:extLst>
              <a:ext uri="{FF2B5EF4-FFF2-40B4-BE49-F238E27FC236}">
                <a16:creationId xmlns:a16="http://schemas.microsoft.com/office/drawing/2014/main" id="{7B17A40A-D6DD-4910-A116-5BB680104F81}"/>
              </a:ext>
            </a:extLst>
          </p:cNvPr>
          <p:cNvSpPr>
            <a:spLocks noGrp="1"/>
          </p:cNvSpPr>
          <p:nvPr>
            <p:ph type="title"/>
          </p:nvPr>
        </p:nvSpPr>
        <p:spPr/>
        <p:txBody>
          <a:bodyPr/>
          <a:lstStyle/>
          <a:p>
            <a:r>
              <a:rPr lang="en-US" dirty="0"/>
              <a:t>Muscle Structure and the Neuromuscular Junction</a:t>
            </a:r>
          </a:p>
        </p:txBody>
      </p:sp>
      <p:sp>
        <p:nvSpPr>
          <p:cNvPr id="5" name="Title 1">
            <a:extLst>
              <a:ext uri="{FF2B5EF4-FFF2-40B4-BE49-F238E27FC236}">
                <a16:creationId xmlns:a16="http://schemas.microsoft.com/office/drawing/2014/main" id="{E9B1DC84-F59C-4F25-9E12-F973C12886DD}"/>
              </a:ext>
            </a:extLst>
          </p:cNvPr>
          <p:cNvSpPr txBox="1">
            <a:spLocks noChangeArrowheads="1"/>
          </p:cNvSpPr>
          <p:nvPr/>
        </p:nvSpPr>
        <p:spPr>
          <a:xfrm>
            <a:off x="2353492" y="1293977"/>
            <a:ext cx="7772400" cy="762000"/>
          </a:xfrm>
          <a:prstGeom prst="rect">
            <a:avLst/>
          </a:prstGeom>
        </p:spPr>
        <p:txBody>
          <a:bodyPr/>
          <a:lstStyle>
            <a:lvl1pPr algn="l" defTabSz="457200" rtl="0" eaLnBrk="0" fontAlgn="base" hangingPunct="0">
              <a:lnSpc>
                <a:spcPts val="4000"/>
              </a:lnSpc>
              <a:spcBef>
                <a:spcPct val="0"/>
              </a:spcBef>
              <a:spcAft>
                <a:spcPct val="0"/>
              </a:spcAft>
              <a:defRPr sz="3200" kern="1200">
                <a:solidFill>
                  <a:srgbClr val="3E1A6F"/>
                </a:solidFill>
                <a:latin typeface="Calibri" panose="020F0502020204030204" pitchFamily="34" charset="0"/>
                <a:ea typeface="Geneva" pitchFamily="-107" charset="-128"/>
                <a:cs typeface="Calibri" panose="020F0502020204030204" pitchFamily="34" charset="0"/>
              </a:defRPr>
            </a:lvl1pPr>
            <a:lvl2pPr algn="l" defTabSz="457200" rtl="0" eaLnBrk="0" fontAlgn="base" hangingPunct="0">
              <a:lnSpc>
                <a:spcPts val="4000"/>
              </a:lnSpc>
              <a:spcBef>
                <a:spcPct val="0"/>
              </a:spcBef>
              <a:spcAft>
                <a:spcPct val="0"/>
              </a:spcAft>
              <a:defRPr sz="3600">
                <a:solidFill>
                  <a:schemeClr val="tx2"/>
                </a:solidFill>
                <a:latin typeface="Arial" pitchFamily="-107" charset="0"/>
                <a:ea typeface="Geneva" pitchFamily="-107" charset="-128"/>
                <a:cs typeface="Geneva" pitchFamily="34" charset="0"/>
              </a:defRPr>
            </a:lvl2pPr>
            <a:lvl3pPr algn="l" defTabSz="457200" rtl="0" eaLnBrk="0" fontAlgn="base" hangingPunct="0">
              <a:lnSpc>
                <a:spcPts val="4000"/>
              </a:lnSpc>
              <a:spcBef>
                <a:spcPct val="0"/>
              </a:spcBef>
              <a:spcAft>
                <a:spcPct val="0"/>
              </a:spcAft>
              <a:defRPr sz="3600">
                <a:solidFill>
                  <a:schemeClr val="tx2"/>
                </a:solidFill>
                <a:latin typeface="Arial" pitchFamily="-107" charset="0"/>
                <a:ea typeface="Geneva" pitchFamily="-107" charset="-128"/>
                <a:cs typeface="Geneva" pitchFamily="34" charset="0"/>
              </a:defRPr>
            </a:lvl3pPr>
            <a:lvl4pPr algn="l" defTabSz="457200" rtl="0" eaLnBrk="0" fontAlgn="base" hangingPunct="0">
              <a:lnSpc>
                <a:spcPts val="4000"/>
              </a:lnSpc>
              <a:spcBef>
                <a:spcPct val="0"/>
              </a:spcBef>
              <a:spcAft>
                <a:spcPct val="0"/>
              </a:spcAft>
              <a:defRPr sz="3600">
                <a:solidFill>
                  <a:schemeClr val="tx2"/>
                </a:solidFill>
                <a:latin typeface="Arial" pitchFamily="-107" charset="0"/>
                <a:ea typeface="Geneva" pitchFamily="-107" charset="-128"/>
                <a:cs typeface="Geneva" pitchFamily="34" charset="0"/>
              </a:defRPr>
            </a:lvl4pPr>
            <a:lvl5pPr algn="l" defTabSz="457200" rtl="0" eaLnBrk="0" fontAlgn="base" hangingPunct="0">
              <a:lnSpc>
                <a:spcPts val="4000"/>
              </a:lnSpc>
              <a:spcBef>
                <a:spcPct val="0"/>
              </a:spcBef>
              <a:spcAft>
                <a:spcPct val="0"/>
              </a:spcAft>
              <a:defRPr sz="3600">
                <a:solidFill>
                  <a:schemeClr val="tx2"/>
                </a:solidFill>
                <a:latin typeface="Arial" pitchFamily="-107" charset="0"/>
                <a:ea typeface="Geneva" pitchFamily="-107" charset="-128"/>
                <a:cs typeface="Geneva" pitchFamily="34" charset="0"/>
              </a:defRPr>
            </a:lvl5pPr>
            <a:lvl6pPr marL="457200" algn="ctr" defTabSz="457200" rtl="0" eaLnBrk="1" fontAlgn="base" hangingPunct="1">
              <a:spcBef>
                <a:spcPct val="0"/>
              </a:spcBef>
              <a:spcAft>
                <a:spcPct val="0"/>
              </a:spcAft>
              <a:defRPr sz="4400">
                <a:solidFill>
                  <a:schemeClr val="tx1"/>
                </a:solidFill>
                <a:latin typeface="Arial" pitchFamily="-107" charset="0"/>
                <a:ea typeface="Geneva" pitchFamily="-107" charset="-128"/>
              </a:defRPr>
            </a:lvl6pPr>
            <a:lvl7pPr marL="914400" algn="ctr" defTabSz="457200" rtl="0" eaLnBrk="1" fontAlgn="base" hangingPunct="1">
              <a:spcBef>
                <a:spcPct val="0"/>
              </a:spcBef>
              <a:spcAft>
                <a:spcPct val="0"/>
              </a:spcAft>
              <a:defRPr sz="4400">
                <a:solidFill>
                  <a:schemeClr val="tx1"/>
                </a:solidFill>
                <a:latin typeface="Arial" pitchFamily="-107" charset="0"/>
                <a:ea typeface="Geneva" pitchFamily="-107" charset="-128"/>
              </a:defRPr>
            </a:lvl7pPr>
            <a:lvl8pPr marL="1371600" algn="ctr" defTabSz="457200" rtl="0" eaLnBrk="1" fontAlgn="base" hangingPunct="1">
              <a:spcBef>
                <a:spcPct val="0"/>
              </a:spcBef>
              <a:spcAft>
                <a:spcPct val="0"/>
              </a:spcAft>
              <a:defRPr sz="4400">
                <a:solidFill>
                  <a:schemeClr val="tx1"/>
                </a:solidFill>
                <a:latin typeface="Arial" pitchFamily="-107" charset="0"/>
                <a:ea typeface="Geneva" pitchFamily="-107" charset="-128"/>
              </a:defRPr>
            </a:lvl8pPr>
            <a:lvl9pPr marL="1828800" algn="ctr" defTabSz="457200" rtl="0" eaLnBrk="1" fontAlgn="base" hangingPunct="1">
              <a:spcBef>
                <a:spcPct val="0"/>
              </a:spcBef>
              <a:spcAft>
                <a:spcPct val="0"/>
              </a:spcAft>
              <a:defRPr sz="4400">
                <a:solidFill>
                  <a:schemeClr val="tx1"/>
                </a:solidFill>
                <a:latin typeface="Arial" pitchFamily="-107" charset="0"/>
                <a:ea typeface="Geneva" pitchFamily="-107" charset="-128"/>
              </a:defRPr>
            </a:lvl9pPr>
          </a:lstStyle>
          <a:p>
            <a:pPr algn="ctr">
              <a:lnSpc>
                <a:spcPts val="3000"/>
              </a:lnSpc>
              <a:defRPr/>
            </a:pPr>
            <a:r>
              <a:rPr lang="en-US" altLang="en-US" sz="2000" b="1" dirty="0">
                <a:solidFill>
                  <a:schemeClr val="bg1">
                    <a:lumMod val="50000"/>
                  </a:schemeClr>
                </a:solidFill>
                <a:latin typeface="Arial Black" panose="020B0604020202020204" pitchFamily="34" charset="0"/>
                <a:ea typeface="+mj-ea"/>
              </a:rPr>
              <a:t>Contractility: Muscles are the ONLY</a:t>
            </a:r>
            <a:br>
              <a:rPr lang="en-US" altLang="en-US" sz="2000" b="1" dirty="0">
                <a:solidFill>
                  <a:schemeClr val="bg1">
                    <a:lumMod val="50000"/>
                  </a:schemeClr>
                </a:solidFill>
                <a:latin typeface="Arial Black" panose="020B0604020202020204" pitchFamily="34" charset="0"/>
                <a:ea typeface="+mj-ea"/>
              </a:rPr>
            </a:br>
            <a:r>
              <a:rPr lang="en-US" altLang="en-US" sz="2000" b="1" dirty="0">
                <a:solidFill>
                  <a:schemeClr val="bg1">
                    <a:lumMod val="50000"/>
                  </a:schemeClr>
                </a:solidFill>
                <a:latin typeface="Arial Black" panose="020B0604020202020204" pitchFamily="34" charset="0"/>
                <a:ea typeface="+mj-ea"/>
              </a:rPr>
              <a:t>tissue capable of actively generating</a:t>
            </a:r>
            <a:br>
              <a:rPr lang="en-US" altLang="en-US" sz="2000" b="1" dirty="0">
                <a:solidFill>
                  <a:schemeClr val="bg1">
                    <a:lumMod val="50000"/>
                  </a:schemeClr>
                </a:solidFill>
                <a:latin typeface="Arial Black" panose="020B0604020202020204" pitchFamily="34" charset="0"/>
                <a:ea typeface="+mj-ea"/>
              </a:rPr>
            </a:br>
            <a:r>
              <a:rPr lang="en-US" altLang="en-US" sz="2000" b="1" dirty="0">
                <a:solidFill>
                  <a:schemeClr val="bg1">
                    <a:lumMod val="50000"/>
                  </a:schemeClr>
                </a:solidFill>
                <a:latin typeface="Arial Black" panose="020B0604020202020204" pitchFamily="34" charset="0"/>
                <a:ea typeface="+mj-ea"/>
              </a:rPr>
              <a:t>tension (force) when stimulated</a:t>
            </a:r>
            <a:endParaRPr lang="en-US" altLang="en-US" sz="2000" dirty="0">
              <a:solidFill>
                <a:schemeClr val="bg1">
                  <a:lumMod val="50000"/>
                </a:schemeClr>
              </a:solidFill>
              <a:latin typeface="Arial Black" panose="020B0604020202020204" pitchFamily="34" charset="0"/>
              <a:ea typeface="+mj-ea"/>
            </a:endParaRPr>
          </a:p>
        </p:txBody>
      </p:sp>
      <p:pic>
        <p:nvPicPr>
          <p:cNvPr id="6" name="Content Placeholder 4">
            <a:extLst>
              <a:ext uri="{FF2B5EF4-FFF2-40B4-BE49-F238E27FC236}">
                <a16:creationId xmlns:a16="http://schemas.microsoft.com/office/drawing/2014/main" id="{5E2D3EE6-DB95-4FCC-8731-97A5925AAC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429692" y="2449676"/>
            <a:ext cx="7620000" cy="3721100"/>
          </a:xfrm>
          <a:prstGeom prst="rect">
            <a:avLst/>
          </a:prstGeom>
        </p:spPr>
      </p:pic>
    </p:spTree>
    <p:extLst>
      <p:ext uri="{BB962C8B-B14F-4D97-AF65-F5344CB8AC3E}">
        <p14:creationId xmlns:p14="http://schemas.microsoft.com/office/powerpoint/2010/main" val="3143126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3F81C4-F6ED-4374-A2E3-39C855BD9512}"/>
              </a:ext>
            </a:extLst>
          </p:cNvPr>
          <p:cNvSpPr>
            <a:spLocks noGrp="1"/>
          </p:cNvSpPr>
          <p:nvPr>
            <p:ph type="sldNum" sz="quarter" idx="4"/>
          </p:nvPr>
        </p:nvSpPr>
        <p:spPr/>
        <p:txBody>
          <a:bodyPr/>
          <a:lstStyle/>
          <a:p>
            <a:pPr>
              <a:defRPr/>
            </a:pPr>
            <a:fld id="{9807A515-43CD-46FC-8AFA-10142C5E40B3}" type="slidenum">
              <a:rPr lang="en-US" smtClean="0"/>
              <a:pPr>
                <a:defRPr/>
              </a:pPr>
              <a:t>5</a:t>
            </a:fld>
            <a:endParaRPr lang="en-US" dirty="0"/>
          </a:p>
        </p:txBody>
      </p:sp>
      <p:sp>
        <p:nvSpPr>
          <p:cNvPr id="3" name="Title 2">
            <a:extLst>
              <a:ext uri="{FF2B5EF4-FFF2-40B4-BE49-F238E27FC236}">
                <a16:creationId xmlns:a16="http://schemas.microsoft.com/office/drawing/2014/main" id="{815262EA-84DA-4ECB-8F8B-8E0A7C7EC75F}"/>
              </a:ext>
            </a:extLst>
          </p:cNvPr>
          <p:cNvSpPr>
            <a:spLocks noGrp="1"/>
          </p:cNvSpPr>
          <p:nvPr>
            <p:ph type="title"/>
          </p:nvPr>
        </p:nvSpPr>
        <p:spPr/>
        <p:txBody>
          <a:bodyPr/>
          <a:lstStyle/>
          <a:p>
            <a:r>
              <a:rPr lang="en-US" dirty="0"/>
              <a:t>Muscle Structure and the Neuromuscular Junction</a:t>
            </a:r>
          </a:p>
        </p:txBody>
      </p:sp>
      <p:pic>
        <p:nvPicPr>
          <p:cNvPr id="18434" name="Picture 2" descr="This figure shows the structure of muscle fibers. The top panel shows a skeleton muscle fiber, and a magnified view of the muscle fascicles are shown. The middle panel shows a magnified view of the muscle fascicles with the muscle fibers, perimysium and the endomysium. The bottom panel shows the structure of the muscle fiber with the sarcolemma highlighted.">
            <a:extLst>
              <a:ext uri="{FF2B5EF4-FFF2-40B4-BE49-F238E27FC236}">
                <a16:creationId xmlns:a16="http://schemas.microsoft.com/office/drawing/2014/main" id="{9C306E4B-44C3-4995-8A00-C266E5AFC3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8057" y="1427326"/>
            <a:ext cx="9144000" cy="461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2739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5C06C5-A33F-1E6D-9313-E6864C23EE47}"/>
              </a:ext>
            </a:extLst>
          </p:cNvPr>
          <p:cNvSpPr>
            <a:spLocks noGrp="1"/>
          </p:cNvSpPr>
          <p:nvPr>
            <p:ph type="sldNum" sz="quarter" idx="4"/>
          </p:nvPr>
        </p:nvSpPr>
        <p:spPr/>
        <p:txBody>
          <a:bodyPr/>
          <a:lstStyle/>
          <a:p>
            <a:pPr>
              <a:defRPr/>
            </a:pPr>
            <a:fld id="{9807A515-43CD-46FC-8AFA-10142C5E40B3}" type="slidenum">
              <a:rPr lang="en-US" smtClean="0"/>
              <a:pPr>
                <a:defRPr/>
              </a:pPr>
              <a:t>6</a:t>
            </a:fld>
            <a:endParaRPr lang="en-US" dirty="0"/>
          </a:p>
        </p:txBody>
      </p:sp>
      <p:sp>
        <p:nvSpPr>
          <p:cNvPr id="3" name="Title 2">
            <a:extLst>
              <a:ext uri="{FF2B5EF4-FFF2-40B4-BE49-F238E27FC236}">
                <a16:creationId xmlns:a16="http://schemas.microsoft.com/office/drawing/2014/main" id="{13822A3F-92F2-97CF-2383-B88C5D4823E3}"/>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4AAE18E2-5F29-F844-C393-551B73E7A7AA}"/>
              </a:ext>
            </a:extLst>
          </p:cNvPr>
          <p:cNvSpPr>
            <a:spLocks noGrp="1"/>
          </p:cNvSpPr>
          <p:nvPr>
            <p:ph sz="quarter" idx="10"/>
          </p:nvPr>
        </p:nvSpPr>
        <p:spPr/>
        <p:txBody>
          <a:bodyPr/>
          <a:lstStyle/>
          <a:p>
            <a:endParaRPr lang="en-US"/>
          </a:p>
        </p:txBody>
      </p:sp>
      <p:pic>
        <p:nvPicPr>
          <p:cNvPr id="5" name="Picture 4">
            <a:extLst>
              <a:ext uri="{FF2B5EF4-FFF2-40B4-BE49-F238E27FC236}">
                <a16:creationId xmlns:a16="http://schemas.microsoft.com/office/drawing/2014/main" id="{E4ACF7E8-B473-9F48-C5E5-BE1BF057685F}"/>
              </a:ext>
            </a:extLst>
          </p:cNvPr>
          <p:cNvPicPr>
            <a:picLocks noChangeAspect="1"/>
          </p:cNvPicPr>
          <p:nvPr/>
        </p:nvPicPr>
        <p:blipFill>
          <a:blip r:embed="rId2"/>
          <a:stretch>
            <a:fillRect/>
          </a:stretch>
        </p:blipFill>
        <p:spPr>
          <a:xfrm>
            <a:off x="0" y="0"/>
            <a:ext cx="12192000" cy="6818770"/>
          </a:xfrm>
          <a:prstGeom prst="rect">
            <a:avLst/>
          </a:prstGeom>
        </p:spPr>
      </p:pic>
      <p:pic>
        <p:nvPicPr>
          <p:cNvPr id="6" name="Picture 5">
            <a:extLst>
              <a:ext uri="{FF2B5EF4-FFF2-40B4-BE49-F238E27FC236}">
                <a16:creationId xmlns:a16="http://schemas.microsoft.com/office/drawing/2014/main" id="{663ECF1F-503C-D35E-60C7-537E2FABB33D}"/>
              </a:ext>
            </a:extLst>
          </p:cNvPr>
          <p:cNvPicPr>
            <a:picLocks noChangeAspect="1"/>
          </p:cNvPicPr>
          <p:nvPr/>
        </p:nvPicPr>
        <p:blipFill>
          <a:blip r:embed="rId3"/>
          <a:stretch>
            <a:fillRect/>
          </a:stretch>
        </p:blipFill>
        <p:spPr>
          <a:xfrm>
            <a:off x="8795363" y="-39230"/>
            <a:ext cx="3410793" cy="6858000"/>
          </a:xfrm>
          <a:prstGeom prst="rect">
            <a:avLst/>
          </a:prstGeom>
        </p:spPr>
      </p:pic>
      <p:sp>
        <p:nvSpPr>
          <p:cNvPr id="7" name="TextBox 6">
            <a:extLst>
              <a:ext uri="{FF2B5EF4-FFF2-40B4-BE49-F238E27FC236}">
                <a16:creationId xmlns:a16="http://schemas.microsoft.com/office/drawing/2014/main" id="{4BBDFAF3-3138-07E3-33EE-A7FD9136E5AA}"/>
              </a:ext>
            </a:extLst>
          </p:cNvPr>
          <p:cNvSpPr txBox="1"/>
          <p:nvPr/>
        </p:nvSpPr>
        <p:spPr>
          <a:xfrm>
            <a:off x="2906818" y="5533457"/>
            <a:ext cx="3694025" cy="369332"/>
          </a:xfrm>
          <a:prstGeom prst="rect">
            <a:avLst/>
          </a:prstGeom>
          <a:noFill/>
        </p:spPr>
        <p:txBody>
          <a:bodyPr wrap="none" rtlCol="0">
            <a:spAutoFit/>
          </a:bodyPr>
          <a:lstStyle/>
          <a:p>
            <a:r>
              <a:rPr lang="en-US" dirty="0">
                <a:solidFill>
                  <a:schemeClr val="bg1"/>
                </a:solidFill>
              </a:rPr>
              <a:t>From: https://</a:t>
            </a:r>
            <a:r>
              <a:rPr lang="en-US" dirty="0" err="1">
                <a:solidFill>
                  <a:schemeClr val="bg1"/>
                </a:solidFill>
              </a:rPr>
              <a:t>youtu.be</a:t>
            </a:r>
            <a:r>
              <a:rPr lang="en-US" dirty="0">
                <a:solidFill>
                  <a:schemeClr val="bg1"/>
                </a:solidFill>
              </a:rPr>
              <a:t>/uY2ZOsCnXIA</a:t>
            </a:r>
          </a:p>
        </p:txBody>
      </p:sp>
    </p:spTree>
    <p:extLst>
      <p:ext uri="{BB962C8B-B14F-4D97-AF65-F5344CB8AC3E}">
        <p14:creationId xmlns:p14="http://schemas.microsoft.com/office/powerpoint/2010/main" val="1970687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31138-F36E-5233-1265-7CDD21022DE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BD292F5-6080-9FD4-CFDA-13FD8562823C}"/>
              </a:ext>
            </a:extLst>
          </p:cNvPr>
          <p:cNvSpPr>
            <a:spLocks noGrp="1"/>
          </p:cNvSpPr>
          <p:nvPr>
            <p:ph sz="quarter" idx="10"/>
          </p:nvPr>
        </p:nvSpPr>
        <p:spPr/>
        <p:txBody>
          <a:bodyPr/>
          <a:lstStyle/>
          <a:p>
            <a:endParaRPr lang="en-US"/>
          </a:p>
        </p:txBody>
      </p:sp>
      <p:pic>
        <p:nvPicPr>
          <p:cNvPr id="4" name="Picture 3">
            <a:extLst>
              <a:ext uri="{FF2B5EF4-FFF2-40B4-BE49-F238E27FC236}">
                <a16:creationId xmlns:a16="http://schemas.microsoft.com/office/drawing/2014/main" id="{C6E79D3A-E56D-A741-7858-838D3CD1E74E}"/>
              </a:ext>
            </a:extLst>
          </p:cNvPr>
          <p:cNvPicPr>
            <a:picLocks noChangeAspect="1"/>
          </p:cNvPicPr>
          <p:nvPr/>
        </p:nvPicPr>
        <p:blipFill>
          <a:blip r:embed="rId2"/>
          <a:stretch>
            <a:fillRect/>
          </a:stretch>
        </p:blipFill>
        <p:spPr>
          <a:xfrm>
            <a:off x="0" y="0"/>
            <a:ext cx="12177224" cy="6858000"/>
          </a:xfrm>
          <a:prstGeom prst="rect">
            <a:avLst/>
          </a:prstGeom>
        </p:spPr>
      </p:pic>
    </p:spTree>
    <p:extLst>
      <p:ext uri="{BB962C8B-B14F-4D97-AF65-F5344CB8AC3E}">
        <p14:creationId xmlns:p14="http://schemas.microsoft.com/office/powerpoint/2010/main" val="3541199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BF166-F056-B2D5-503E-A7234697E1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2CDDDD4-8ABA-24BA-B451-A25AD5674937}"/>
              </a:ext>
            </a:extLst>
          </p:cNvPr>
          <p:cNvSpPr>
            <a:spLocks noGrp="1"/>
          </p:cNvSpPr>
          <p:nvPr>
            <p:ph sz="quarter" idx="10"/>
          </p:nvPr>
        </p:nvSpPr>
        <p:spPr/>
        <p:txBody>
          <a:bodyPr/>
          <a:lstStyle/>
          <a:p>
            <a:endParaRPr lang="en-US"/>
          </a:p>
        </p:txBody>
      </p:sp>
      <p:pic>
        <p:nvPicPr>
          <p:cNvPr id="4" name="Picture 3">
            <a:extLst>
              <a:ext uri="{FF2B5EF4-FFF2-40B4-BE49-F238E27FC236}">
                <a16:creationId xmlns:a16="http://schemas.microsoft.com/office/drawing/2014/main" id="{9D8D093B-BBCC-9A68-3B07-EB305320165A}"/>
              </a:ext>
            </a:extLst>
          </p:cNvPr>
          <p:cNvPicPr>
            <a:picLocks noChangeAspect="1"/>
          </p:cNvPicPr>
          <p:nvPr/>
        </p:nvPicPr>
        <p:blipFill>
          <a:blip r:embed="rId2"/>
          <a:stretch>
            <a:fillRect/>
          </a:stretch>
        </p:blipFill>
        <p:spPr>
          <a:xfrm>
            <a:off x="0" y="0"/>
            <a:ext cx="12192000" cy="6871680"/>
          </a:xfrm>
          <a:prstGeom prst="rect">
            <a:avLst/>
          </a:prstGeom>
        </p:spPr>
      </p:pic>
    </p:spTree>
    <p:extLst>
      <p:ext uri="{BB962C8B-B14F-4D97-AF65-F5344CB8AC3E}">
        <p14:creationId xmlns:p14="http://schemas.microsoft.com/office/powerpoint/2010/main" val="37859284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95D58-2FB9-8361-9016-6F35B58AA7A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1871ACA-ED96-6018-0D23-AA8BBE2B0EF3}"/>
              </a:ext>
            </a:extLst>
          </p:cNvPr>
          <p:cNvSpPr>
            <a:spLocks noGrp="1"/>
          </p:cNvSpPr>
          <p:nvPr>
            <p:ph sz="quarter" idx="10"/>
          </p:nvPr>
        </p:nvSpPr>
        <p:spPr/>
        <p:txBody>
          <a:bodyPr/>
          <a:lstStyle/>
          <a:p>
            <a:endParaRPr lang="en-US"/>
          </a:p>
        </p:txBody>
      </p:sp>
      <p:pic>
        <p:nvPicPr>
          <p:cNvPr id="4" name="Picture 3">
            <a:extLst>
              <a:ext uri="{FF2B5EF4-FFF2-40B4-BE49-F238E27FC236}">
                <a16:creationId xmlns:a16="http://schemas.microsoft.com/office/drawing/2014/main" id="{1266D894-DB4C-59B1-05B1-C03A80D21957}"/>
              </a:ext>
            </a:extLst>
          </p:cNvPr>
          <p:cNvPicPr>
            <a:picLocks noChangeAspect="1"/>
          </p:cNvPicPr>
          <p:nvPr/>
        </p:nvPicPr>
        <p:blipFill>
          <a:blip r:embed="rId2"/>
          <a:stretch>
            <a:fillRect/>
          </a:stretch>
        </p:blipFill>
        <p:spPr>
          <a:xfrm>
            <a:off x="0" y="0"/>
            <a:ext cx="12201528" cy="6858000"/>
          </a:xfrm>
          <a:prstGeom prst="rect">
            <a:avLst/>
          </a:prstGeom>
        </p:spPr>
      </p:pic>
    </p:spTree>
    <p:extLst>
      <p:ext uri="{BB962C8B-B14F-4D97-AF65-F5344CB8AC3E}">
        <p14:creationId xmlns:p14="http://schemas.microsoft.com/office/powerpoint/2010/main" val="6873671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TotalTime>
  <Words>464</Words>
  <Application>Microsoft Macintosh PowerPoint</Application>
  <PresentationFormat>Widescreen</PresentationFormat>
  <Paragraphs>130</Paragraphs>
  <Slides>36</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Arial Black</vt:lpstr>
      <vt:lpstr>Calibri</vt:lpstr>
      <vt:lpstr>Calibri Light</vt:lpstr>
      <vt:lpstr>Times New Roman</vt:lpstr>
      <vt:lpstr>Wingdings</vt:lpstr>
      <vt:lpstr>Office Theme</vt:lpstr>
      <vt:lpstr>BMD ENG 301 Quantitative Systems Physiology (Nervous System)</vt:lpstr>
      <vt:lpstr>PowerPoint Presentation</vt:lpstr>
      <vt:lpstr>Agenda</vt:lpstr>
      <vt:lpstr>Muscle Structure and the Neuromuscular Junction</vt:lpstr>
      <vt:lpstr>Muscle Structure and the Neuromuscular Junction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Muscle Structure and the Neuromuscular Junction</vt:lpstr>
      <vt:lpstr>The Neuromuscular Junction</vt:lpstr>
      <vt:lpstr>The Neuromuscular Junction</vt:lpstr>
      <vt:lpstr>Acetylcholine Receptors</vt:lpstr>
      <vt:lpstr>Excitation of Muscle</vt:lpstr>
      <vt:lpstr>Skeletal Muscle Organization</vt:lpstr>
      <vt:lpstr>PowerPoint Presentation</vt:lpstr>
      <vt:lpstr>Sarcomeres and Sliding Filament Theory</vt:lpstr>
      <vt:lpstr>Molecular Model of Sliding Filaments</vt:lpstr>
      <vt:lpstr>Molecular Model of Sliding Filaments</vt:lpstr>
      <vt:lpstr>Sarcomeres and Sliding Filament Theory</vt:lpstr>
      <vt:lpstr>Force Production Based on Sliding Filament Theory</vt:lpstr>
      <vt:lpstr>Excitation-Contraction Coupling</vt:lpstr>
      <vt:lpstr>Motor Units</vt:lpstr>
      <vt:lpstr>Skeletal Muscle Fiber Types</vt:lpstr>
      <vt:lpstr>Size Principle of Motor Unit Recruitment</vt:lpstr>
      <vt:lpstr>Muscle Signals</vt:lpstr>
      <vt:lpstr>Muscle Signals</vt:lpstr>
      <vt:lpstr>Muscle Components and Recording Techniques </vt:lpstr>
      <vt:lpstr>EMG Measurements and Types of Electrodes</vt:lpstr>
      <vt:lpstr>EMG Measurements and Types of Electrodes</vt:lpstr>
      <vt:lpstr>Excitation-Contraction Coupling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BMD ENG 301 Quantitative Systems Physiology (Nervous System)</dc:title>
  <dc:creator>Malcolm Angus MacIver</dc:creator>
  <cp:lastModifiedBy>Malcolm Angus MacIver</cp:lastModifiedBy>
  <cp:revision>5</cp:revision>
  <dcterms:created xsi:type="dcterms:W3CDTF">2022-11-16T18:13:56Z</dcterms:created>
  <dcterms:modified xsi:type="dcterms:W3CDTF">2022-11-16T19:41:55Z</dcterms:modified>
</cp:coreProperties>
</file>